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Montserrat Bold" charset="1" panose="00000800000000000000"/>
      <p:regular r:id="rId35"/>
    </p:embeddedFont>
    <p:embeddedFont>
      <p:font typeface="Faustina" charset="1" panose="00000500000000000000"/>
      <p:regular r:id="rId36"/>
    </p:embeddedFont>
    <p:embeddedFont>
      <p:font typeface="Paytone One" charset="1" panose="00000500000000000000"/>
      <p:regular r:id="rId37"/>
    </p:embeddedFont>
    <p:embeddedFont>
      <p:font typeface="Montserrat Classic" charset="1" panose="00000500000000000000"/>
      <p:regular r:id="rId38"/>
    </p:embeddedFont>
    <p:embeddedFont>
      <p:font typeface="Montserrat Classic Bold" charset="1" panose="00000800000000000000"/>
      <p:regular r:id="rId39"/>
    </p:embeddedFont>
    <p:embeddedFont>
      <p:font typeface="Montserrat" charset="1" panose="00000500000000000000"/>
      <p:regular r:id="rId40"/>
    </p:embeddedFont>
    <p:embeddedFont>
      <p:font typeface="Bebas Neue Bold" charset="1" panose="020B0606020202050201"/>
      <p:regular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9.pn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44.png" Type="http://schemas.openxmlformats.org/officeDocument/2006/relationships/image"/><Relationship Id="rId5" Target="../media/image4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svg" Type="http://schemas.openxmlformats.org/officeDocument/2006/relationships/image"/><Relationship Id="rId4" Target="../media/image59.png" Type="http://schemas.openxmlformats.org/officeDocument/2006/relationships/image"/><Relationship Id="rId5" Target="../media/image60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jpeg" Type="http://schemas.openxmlformats.org/officeDocument/2006/relationships/image"/><Relationship Id="rId4" Target="../media/image2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jpeg" Type="http://schemas.openxmlformats.org/officeDocument/2006/relationships/image"/><Relationship Id="rId3" Target="../media/image3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2" t="0" r="-92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97823" y="328107"/>
            <a:ext cx="526107" cy="526107"/>
          </a:xfrm>
          <a:custGeom>
            <a:avLst/>
            <a:gdLst/>
            <a:ahLst/>
            <a:cxnLst/>
            <a:rect r="r" b="b" t="t" l="l"/>
            <a:pathLst>
              <a:path h="526107" w="526107">
                <a:moveTo>
                  <a:pt x="0" y="0"/>
                </a:moveTo>
                <a:lnTo>
                  <a:pt x="526107" y="0"/>
                </a:lnTo>
                <a:lnTo>
                  <a:pt x="526107" y="526107"/>
                </a:lnTo>
                <a:lnTo>
                  <a:pt x="0" y="5261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428755" y="328107"/>
            <a:ext cx="477322" cy="526107"/>
          </a:xfrm>
          <a:custGeom>
            <a:avLst/>
            <a:gdLst/>
            <a:ahLst/>
            <a:cxnLst/>
            <a:rect r="r" b="b" t="t" l="l"/>
            <a:pathLst>
              <a:path h="526107" w="477322">
                <a:moveTo>
                  <a:pt x="0" y="0"/>
                </a:moveTo>
                <a:lnTo>
                  <a:pt x="477322" y="0"/>
                </a:lnTo>
                <a:lnTo>
                  <a:pt x="477322" y="526107"/>
                </a:lnTo>
                <a:lnTo>
                  <a:pt x="0" y="5261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408541" y="328107"/>
            <a:ext cx="526107" cy="526107"/>
          </a:xfrm>
          <a:custGeom>
            <a:avLst/>
            <a:gdLst/>
            <a:ahLst/>
            <a:cxnLst/>
            <a:rect r="r" b="b" t="t" l="l"/>
            <a:pathLst>
              <a:path h="526107" w="526107">
                <a:moveTo>
                  <a:pt x="0" y="0"/>
                </a:moveTo>
                <a:lnTo>
                  <a:pt x="526107" y="0"/>
                </a:lnTo>
                <a:lnTo>
                  <a:pt x="526107" y="526107"/>
                </a:lnTo>
                <a:lnTo>
                  <a:pt x="0" y="5261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628054" y="8299390"/>
            <a:ext cx="3031892" cy="958910"/>
            <a:chOff x="0" y="0"/>
            <a:chExt cx="4042522" cy="127854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4042522" cy="1278546"/>
              <a:chOff x="0" y="0"/>
              <a:chExt cx="857147" cy="27109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57147" cy="271094"/>
              </a:xfrm>
              <a:custGeom>
                <a:avLst/>
                <a:gdLst/>
                <a:ahLst/>
                <a:cxnLst/>
                <a:rect r="r" b="b" t="t" l="l"/>
                <a:pathLst>
                  <a:path h="271094" w="857147">
                    <a:moveTo>
                      <a:pt x="76605" y="0"/>
                    </a:moveTo>
                    <a:lnTo>
                      <a:pt x="780543" y="0"/>
                    </a:lnTo>
                    <a:cubicBezTo>
                      <a:pt x="800859" y="0"/>
                      <a:pt x="820344" y="8071"/>
                      <a:pt x="834710" y="22437"/>
                    </a:cubicBezTo>
                    <a:cubicBezTo>
                      <a:pt x="849077" y="36803"/>
                      <a:pt x="857147" y="56288"/>
                      <a:pt x="857147" y="76605"/>
                    </a:cubicBezTo>
                    <a:lnTo>
                      <a:pt x="857147" y="194489"/>
                    </a:lnTo>
                    <a:cubicBezTo>
                      <a:pt x="857147" y="214806"/>
                      <a:pt x="849077" y="234291"/>
                      <a:pt x="834710" y="248657"/>
                    </a:cubicBezTo>
                    <a:cubicBezTo>
                      <a:pt x="820344" y="263023"/>
                      <a:pt x="800859" y="271094"/>
                      <a:pt x="780543" y="271094"/>
                    </a:cubicBezTo>
                    <a:lnTo>
                      <a:pt x="76605" y="271094"/>
                    </a:lnTo>
                    <a:cubicBezTo>
                      <a:pt x="56288" y="271094"/>
                      <a:pt x="36803" y="263023"/>
                      <a:pt x="22437" y="248657"/>
                    </a:cubicBezTo>
                    <a:cubicBezTo>
                      <a:pt x="8071" y="234291"/>
                      <a:pt x="0" y="214806"/>
                      <a:pt x="0" y="194489"/>
                    </a:cubicBezTo>
                    <a:lnTo>
                      <a:pt x="0" y="76605"/>
                    </a:lnTo>
                    <a:cubicBezTo>
                      <a:pt x="0" y="56288"/>
                      <a:pt x="8071" y="36803"/>
                      <a:pt x="22437" y="22437"/>
                    </a:cubicBezTo>
                    <a:cubicBezTo>
                      <a:pt x="36803" y="8071"/>
                      <a:pt x="56288" y="0"/>
                      <a:pt x="76605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857147" cy="30919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987828" y="331973"/>
              <a:ext cx="482741" cy="614601"/>
            </a:xfrm>
            <a:custGeom>
              <a:avLst/>
              <a:gdLst/>
              <a:ahLst/>
              <a:cxnLst/>
              <a:rect r="r" b="b" t="t" l="l"/>
              <a:pathLst>
                <a:path h="614601" w="482741">
                  <a:moveTo>
                    <a:pt x="0" y="0"/>
                  </a:moveTo>
                  <a:lnTo>
                    <a:pt x="482741" y="0"/>
                  </a:lnTo>
                  <a:lnTo>
                    <a:pt x="482741" y="614601"/>
                  </a:lnTo>
                  <a:lnTo>
                    <a:pt x="0" y="6146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1663899" y="242344"/>
              <a:ext cx="1390795" cy="7042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454"/>
                </a:lnSpc>
              </a:pPr>
              <a:r>
                <a:rPr lang="en-US" sz="3181">
                  <a:solidFill>
                    <a:srgbClr val="252525"/>
                  </a:solidFill>
                  <a:latin typeface="Montserrat Bold"/>
                </a:rPr>
                <a:t>Play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204813" y="239540"/>
            <a:ext cx="2836605" cy="703242"/>
            <a:chOff x="0" y="0"/>
            <a:chExt cx="3782140" cy="93765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15281" y="77361"/>
              <a:ext cx="773613" cy="773613"/>
            </a:xfrm>
            <a:custGeom>
              <a:avLst/>
              <a:gdLst/>
              <a:ahLst/>
              <a:cxnLst/>
              <a:rect r="r" b="b" t="t" l="l"/>
              <a:pathLst>
                <a:path h="773613" w="773613">
                  <a:moveTo>
                    <a:pt x="0" y="0"/>
                  </a:moveTo>
                  <a:lnTo>
                    <a:pt x="773613" y="0"/>
                  </a:lnTo>
                  <a:lnTo>
                    <a:pt x="773613" y="773612"/>
                  </a:lnTo>
                  <a:lnTo>
                    <a:pt x="0" y="773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4" id="14"/>
            <p:cNvGrpSpPr/>
            <p:nvPr/>
          </p:nvGrpSpPr>
          <p:grpSpPr>
            <a:xfrm rot="0">
              <a:off x="2893245" y="243276"/>
              <a:ext cx="504895" cy="441783"/>
              <a:chOff x="0" y="0"/>
              <a:chExt cx="812800" cy="7112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812800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8128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27000" y="3175"/>
                <a:ext cx="558800" cy="3778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53"/>
                  </a:lnSpc>
                </a:pPr>
              </a:p>
            </p:txBody>
          </p:sp>
        </p:grp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782140" cy="937655"/>
            </a:xfrm>
            <a:custGeom>
              <a:avLst/>
              <a:gdLst/>
              <a:ahLst/>
              <a:cxnLst/>
              <a:rect r="r" b="b" t="t" l="l"/>
              <a:pathLst>
                <a:path h="937655" w="3782140">
                  <a:moveTo>
                    <a:pt x="0" y="0"/>
                  </a:moveTo>
                  <a:lnTo>
                    <a:pt x="3782140" y="0"/>
                  </a:lnTo>
                  <a:lnTo>
                    <a:pt x="3782140" y="937655"/>
                  </a:lnTo>
                  <a:lnTo>
                    <a:pt x="0" y="937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888894" y="25799"/>
              <a:ext cx="2004351" cy="74210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Faustina"/>
                </a:rPr>
                <a:t>English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2823" y="888819"/>
            <a:ext cx="16782355" cy="8509363"/>
          </a:xfrm>
          <a:custGeom>
            <a:avLst/>
            <a:gdLst/>
            <a:ahLst/>
            <a:cxnLst/>
            <a:rect r="r" b="b" t="t" l="l"/>
            <a:pathLst>
              <a:path h="8509363" w="16782355">
                <a:moveTo>
                  <a:pt x="0" y="0"/>
                </a:moveTo>
                <a:lnTo>
                  <a:pt x="16782354" y="0"/>
                </a:lnTo>
                <a:lnTo>
                  <a:pt x="16782354" y="8509362"/>
                </a:lnTo>
                <a:lnTo>
                  <a:pt x="0" y="85093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699" r="0" b="-156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10278" y="888819"/>
            <a:ext cx="5524223" cy="8509363"/>
          </a:xfrm>
          <a:custGeom>
            <a:avLst/>
            <a:gdLst/>
            <a:ahLst/>
            <a:cxnLst/>
            <a:rect r="r" b="b" t="t" l="l"/>
            <a:pathLst>
              <a:path h="8509363" w="5524223">
                <a:moveTo>
                  <a:pt x="0" y="0"/>
                </a:moveTo>
                <a:lnTo>
                  <a:pt x="5524223" y="0"/>
                </a:lnTo>
                <a:lnTo>
                  <a:pt x="5524223" y="8509362"/>
                </a:lnTo>
                <a:lnTo>
                  <a:pt x="0" y="8509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878842"/>
            <a:ext cx="490165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Montserrat Bold"/>
              </a:rPr>
              <a:t>2. Cleaning Data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52823" y="755469"/>
            <a:ext cx="4560718" cy="1199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CF0001"/>
                </a:solidFill>
                <a:latin typeface="Bebas Neue Bold"/>
              </a:rPr>
              <a:t>II.METHODOLOGY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7268" y="886002"/>
            <a:ext cx="16793464" cy="8514996"/>
          </a:xfrm>
          <a:custGeom>
            <a:avLst/>
            <a:gdLst/>
            <a:ahLst/>
            <a:cxnLst/>
            <a:rect r="r" b="b" t="t" l="l"/>
            <a:pathLst>
              <a:path h="8514996" w="16793464">
                <a:moveTo>
                  <a:pt x="0" y="0"/>
                </a:moveTo>
                <a:lnTo>
                  <a:pt x="16793464" y="0"/>
                </a:lnTo>
                <a:lnTo>
                  <a:pt x="16793464" y="8514996"/>
                </a:lnTo>
                <a:lnTo>
                  <a:pt x="0" y="8514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699" r="0" b="-156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71299" y="1771881"/>
            <a:ext cx="12945402" cy="7629116"/>
          </a:xfrm>
          <a:custGeom>
            <a:avLst/>
            <a:gdLst/>
            <a:ahLst/>
            <a:cxnLst/>
            <a:rect r="r" b="b" t="t" l="l"/>
            <a:pathLst>
              <a:path h="7629116" w="12945402">
                <a:moveTo>
                  <a:pt x="0" y="0"/>
                </a:moveTo>
                <a:lnTo>
                  <a:pt x="12945402" y="0"/>
                </a:lnTo>
                <a:lnTo>
                  <a:pt x="12945402" y="7629117"/>
                </a:lnTo>
                <a:lnTo>
                  <a:pt x="0" y="7629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5" r="0" b="-165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52500"/>
            <a:ext cx="4902398" cy="761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Montserrat Bold"/>
              </a:rPr>
              <a:t>2. Cleaning Data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2023" y="923906"/>
            <a:ext cx="16643953" cy="8439187"/>
          </a:xfrm>
          <a:custGeom>
            <a:avLst/>
            <a:gdLst/>
            <a:ahLst/>
            <a:cxnLst/>
            <a:rect r="r" b="b" t="t" l="l"/>
            <a:pathLst>
              <a:path h="8439187" w="16643953">
                <a:moveTo>
                  <a:pt x="0" y="0"/>
                </a:moveTo>
                <a:lnTo>
                  <a:pt x="16643954" y="0"/>
                </a:lnTo>
                <a:lnTo>
                  <a:pt x="16643954" y="8439188"/>
                </a:lnTo>
                <a:lnTo>
                  <a:pt x="0" y="84391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699" r="0" b="-156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803123" y="6215824"/>
            <a:ext cx="17052144" cy="4071176"/>
          </a:xfrm>
          <a:custGeom>
            <a:avLst/>
            <a:gdLst/>
            <a:ahLst/>
            <a:cxnLst/>
            <a:rect r="r" b="b" t="t" l="l"/>
            <a:pathLst>
              <a:path h="4071176" w="17052144">
                <a:moveTo>
                  <a:pt x="0" y="0"/>
                </a:moveTo>
                <a:lnTo>
                  <a:pt x="17052144" y="0"/>
                </a:lnTo>
                <a:lnTo>
                  <a:pt x="17052144" y="4071176"/>
                </a:lnTo>
                <a:lnTo>
                  <a:pt x="0" y="4071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0" t="-2530" r="0" b="-253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51430" y="1883368"/>
            <a:ext cx="10307870" cy="7279017"/>
          </a:xfrm>
          <a:custGeom>
            <a:avLst/>
            <a:gdLst/>
            <a:ahLst/>
            <a:cxnLst/>
            <a:rect r="r" b="b" t="t" l="l"/>
            <a:pathLst>
              <a:path h="7279017" w="10307870">
                <a:moveTo>
                  <a:pt x="0" y="0"/>
                </a:moveTo>
                <a:lnTo>
                  <a:pt x="10307870" y="0"/>
                </a:lnTo>
                <a:lnTo>
                  <a:pt x="10307870" y="7279017"/>
                </a:lnTo>
                <a:lnTo>
                  <a:pt x="0" y="72790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56806" y="4668874"/>
            <a:ext cx="4716318" cy="854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CF0001"/>
                </a:solidFill>
                <a:latin typeface="Montserrat Bold"/>
              </a:rPr>
              <a:t> Movies Chart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7431" y="2418103"/>
            <a:ext cx="5695067" cy="138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Montserrat Bold"/>
              </a:rPr>
              <a:t>The data we got will look like this: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71469" y="1427502"/>
            <a:ext cx="490165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Montserrat Bold"/>
              </a:rPr>
              <a:t>2. Cleaning Data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4163" y="894569"/>
            <a:ext cx="16759673" cy="8497863"/>
          </a:xfrm>
          <a:custGeom>
            <a:avLst/>
            <a:gdLst/>
            <a:ahLst/>
            <a:cxnLst/>
            <a:rect r="r" b="b" t="t" l="l"/>
            <a:pathLst>
              <a:path h="8497863" w="16759673">
                <a:moveTo>
                  <a:pt x="0" y="0"/>
                </a:moveTo>
                <a:lnTo>
                  <a:pt x="16759674" y="0"/>
                </a:lnTo>
                <a:lnTo>
                  <a:pt x="16759674" y="8497862"/>
                </a:lnTo>
                <a:lnTo>
                  <a:pt x="0" y="8497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699" r="0" b="-156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28596" y="2074272"/>
            <a:ext cx="9830704" cy="7090235"/>
          </a:xfrm>
          <a:custGeom>
            <a:avLst/>
            <a:gdLst/>
            <a:ahLst/>
            <a:cxnLst/>
            <a:rect r="r" b="b" t="t" l="l"/>
            <a:pathLst>
              <a:path h="7090235" w="9830704">
                <a:moveTo>
                  <a:pt x="0" y="0"/>
                </a:moveTo>
                <a:lnTo>
                  <a:pt x="9830704" y="0"/>
                </a:lnTo>
                <a:lnTo>
                  <a:pt x="9830704" y="7090234"/>
                </a:lnTo>
                <a:lnTo>
                  <a:pt x="0" y="70902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419970"/>
            <a:ext cx="2435803" cy="2838330"/>
          </a:xfrm>
          <a:custGeom>
            <a:avLst/>
            <a:gdLst/>
            <a:ahLst/>
            <a:cxnLst/>
            <a:rect r="r" b="b" t="t" l="l"/>
            <a:pathLst>
              <a:path h="2838330" w="2435803">
                <a:moveTo>
                  <a:pt x="0" y="0"/>
                </a:moveTo>
                <a:lnTo>
                  <a:pt x="2435803" y="0"/>
                </a:lnTo>
                <a:lnTo>
                  <a:pt x="2435803" y="2838330"/>
                </a:lnTo>
                <a:lnTo>
                  <a:pt x="0" y="2838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64054" y="4774911"/>
            <a:ext cx="6455268" cy="8444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CF0001"/>
                </a:solidFill>
                <a:latin typeface="Montserrat Bold"/>
              </a:rPr>
              <a:t> TV Show Chart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1859" y="2737240"/>
            <a:ext cx="5599659" cy="1384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000000"/>
                </a:solidFill>
                <a:latin typeface="Montserrat Bold"/>
              </a:rPr>
              <a:t>The data we got will look like this: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321796"/>
            <a:ext cx="490165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Montserrat Bold"/>
              </a:rPr>
              <a:t>2. Cleaning Data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890943"/>
          <a:ext cx="16230600" cy="7726326"/>
        </p:xfrm>
        <a:graphic>
          <a:graphicData uri="http://schemas.openxmlformats.org/drawingml/2006/table">
            <a:tbl>
              <a:tblPr/>
              <a:tblGrid>
                <a:gridCol w="3052368"/>
                <a:gridCol w="5053385"/>
                <a:gridCol w="8124847"/>
              </a:tblGrid>
              <a:tr h="13353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Chart name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Purpose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Description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2034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Pie chart</a:t>
                      </a:r>
                      <a:endParaRPr lang="en-US" sz="1100"/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To compare </a:t>
                      </a: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the number of 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TV Shows 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and Movies viewers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Compare using 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requirements between 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TV Shows and Movies 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of users from Netflix 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31875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Area Chart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To show </a:t>
                      </a: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trends over time, compare magnitudes, and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 visualize cumulative totals 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The number of TV 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Shows and Movies 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added to a platform 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over a timeline from 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2008 to 2021.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</a:p>
                  </a:txBody>
                  <a:tcPr marL="95250" marR="95250" marT="95250" marB="9525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6051442" y="411189"/>
            <a:ext cx="6185116" cy="1111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Montserrat Bold"/>
              </a:rPr>
              <a:t>3. Chart usage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1932303"/>
          <a:ext cx="16230600" cy="7725962"/>
        </p:xfrm>
        <a:graphic>
          <a:graphicData uri="http://schemas.openxmlformats.org/drawingml/2006/table">
            <a:tbl>
              <a:tblPr/>
              <a:tblGrid>
                <a:gridCol w="3052221"/>
                <a:gridCol w="5053532"/>
                <a:gridCol w="8124847"/>
              </a:tblGrid>
              <a:tr h="130342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Chart name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Purpose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 Bold"/>
                        </a:rPr>
                        <a:t>Description</a:t>
                      </a:r>
                      <a:endParaRPr lang="en-US" sz="1100"/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314491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Horizontal Bar 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Charts 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View ranking  </a:t>
                      </a: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of the 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minimum 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degree requirement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The horizontal bar 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chart illustrates how 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popular each film type 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in Netflix 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  <a:tr h="32776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Bubble Charts 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CD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To visualize </a:t>
                      </a: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and compare 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relationships between the 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number of users 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in each countries. 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Displays a world map 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with various red circles 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of different size of TV 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Shows and Movies in 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Montserrat"/>
                        </a:rPr>
                        <a:t>each countries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</a:p>
                  </a:txBody>
                  <a:tcPr marL="0" marR="0" marT="0" marB="0" anchor="ctr">
                    <a:lnL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3E3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6051442" y="411189"/>
            <a:ext cx="6185116" cy="11111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FFFFFF"/>
                </a:solidFill>
                <a:latin typeface="Montserrat Bold"/>
              </a:rPr>
              <a:t>3. Chart usage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61283" y="3565683"/>
            <a:ext cx="5365434" cy="5365434"/>
          </a:xfrm>
          <a:custGeom>
            <a:avLst/>
            <a:gdLst/>
            <a:ahLst/>
            <a:cxnLst/>
            <a:rect r="r" b="b" t="t" l="l"/>
            <a:pathLst>
              <a:path h="5365434" w="5365434">
                <a:moveTo>
                  <a:pt x="0" y="0"/>
                </a:moveTo>
                <a:lnTo>
                  <a:pt x="5365434" y="0"/>
                </a:lnTo>
                <a:lnTo>
                  <a:pt x="5365434" y="5365434"/>
                </a:lnTo>
                <a:lnTo>
                  <a:pt x="0" y="5365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34100" y="3238500"/>
            <a:ext cx="6019800" cy="6019800"/>
          </a:xfrm>
          <a:custGeom>
            <a:avLst/>
            <a:gdLst/>
            <a:ahLst/>
            <a:cxnLst/>
            <a:rect r="r" b="b" t="t" l="l"/>
            <a:pathLst>
              <a:path h="6019800" w="6019800">
                <a:moveTo>
                  <a:pt x="0" y="0"/>
                </a:moveTo>
                <a:lnTo>
                  <a:pt x="6019800" y="0"/>
                </a:lnTo>
                <a:lnTo>
                  <a:pt x="6019800" y="6019800"/>
                </a:lnTo>
                <a:lnTo>
                  <a:pt x="0" y="6019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081131" y="1455284"/>
            <a:ext cx="10125737" cy="40493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CF0001"/>
                </a:solidFill>
                <a:latin typeface="Bebas Neue Bold"/>
              </a:rPr>
              <a:t>4. IMPLEMENTATION WITH D3.JS</a:t>
            </a:r>
          </a:p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CF0001"/>
                </a:solidFill>
                <a:latin typeface="Bebas Neue Bold"/>
              </a:rPr>
              <a:t>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29439" y="0"/>
            <a:ext cx="8129861" cy="10287000"/>
          </a:xfrm>
          <a:custGeom>
            <a:avLst/>
            <a:gdLst/>
            <a:ahLst/>
            <a:cxnLst/>
            <a:rect r="r" b="b" t="t" l="l"/>
            <a:pathLst>
              <a:path h="10287000" w="8129861">
                <a:moveTo>
                  <a:pt x="0" y="0"/>
                </a:moveTo>
                <a:lnTo>
                  <a:pt x="8129861" y="0"/>
                </a:lnTo>
                <a:lnTo>
                  <a:pt x="81298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4464" y="4346611"/>
            <a:ext cx="6703151" cy="144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CF0001"/>
                </a:solidFill>
                <a:latin typeface="Montserrat Bold"/>
              </a:rPr>
              <a:t>PIE CHART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24866" y="0"/>
            <a:ext cx="7962046" cy="10287000"/>
          </a:xfrm>
          <a:custGeom>
            <a:avLst/>
            <a:gdLst/>
            <a:ahLst/>
            <a:cxnLst/>
            <a:rect r="r" b="b" t="t" l="l"/>
            <a:pathLst>
              <a:path h="10287000" w="7962046">
                <a:moveTo>
                  <a:pt x="0" y="0"/>
                </a:moveTo>
                <a:lnTo>
                  <a:pt x="7962046" y="0"/>
                </a:lnTo>
                <a:lnTo>
                  <a:pt x="79620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0261" y="3702122"/>
            <a:ext cx="7901250" cy="1441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CF0001"/>
                </a:solidFill>
                <a:latin typeface="Montserrat Bold"/>
              </a:rPr>
              <a:t>AREA CHART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19672" y="0"/>
            <a:ext cx="10037956" cy="10287000"/>
          </a:xfrm>
          <a:custGeom>
            <a:avLst/>
            <a:gdLst/>
            <a:ahLst/>
            <a:cxnLst/>
            <a:rect r="r" b="b" t="t" l="l"/>
            <a:pathLst>
              <a:path h="10287000" w="10037956">
                <a:moveTo>
                  <a:pt x="0" y="0"/>
                </a:moveTo>
                <a:lnTo>
                  <a:pt x="10037956" y="0"/>
                </a:lnTo>
                <a:lnTo>
                  <a:pt x="1003795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117" r="0" b="-111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3594172"/>
            <a:ext cx="7719672" cy="29462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CF0001"/>
                </a:solidFill>
                <a:latin typeface="Montserrat Bold"/>
              </a:rPr>
              <a:t>HORIZONTAL BAR CHART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525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97394" y="5379879"/>
            <a:ext cx="2844213" cy="284421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2606" y="0"/>
                  </a:moveTo>
                  <a:lnTo>
                    <a:pt x="750194" y="0"/>
                  </a:lnTo>
                  <a:cubicBezTo>
                    <a:pt x="784770" y="0"/>
                    <a:pt x="812800" y="28030"/>
                    <a:pt x="812800" y="62606"/>
                  </a:cubicBezTo>
                  <a:lnTo>
                    <a:pt x="812800" y="750194"/>
                  </a:lnTo>
                  <a:cubicBezTo>
                    <a:pt x="812800" y="784770"/>
                    <a:pt x="784770" y="812800"/>
                    <a:pt x="750194" y="812800"/>
                  </a:cubicBezTo>
                  <a:lnTo>
                    <a:pt x="62606" y="812800"/>
                  </a:lnTo>
                  <a:cubicBezTo>
                    <a:pt x="28030" y="812800"/>
                    <a:pt x="0" y="784770"/>
                    <a:pt x="0" y="750194"/>
                  </a:cubicBezTo>
                  <a:lnTo>
                    <a:pt x="0" y="62606"/>
                  </a:lnTo>
                  <a:cubicBezTo>
                    <a:pt x="0" y="28030"/>
                    <a:pt x="28030" y="0"/>
                    <a:pt x="62606" y="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260732" y="5379879"/>
            <a:ext cx="2844213" cy="284421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2606" y="0"/>
                  </a:moveTo>
                  <a:lnTo>
                    <a:pt x="750194" y="0"/>
                  </a:lnTo>
                  <a:cubicBezTo>
                    <a:pt x="784770" y="0"/>
                    <a:pt x="812800" y="28030"/>
                    <a:pt x="812800" y="62606"/>
                  </a:cubicBezTo>
                  <a:lnTo>
                    <a:pt x="812800" y="750194"/>
                  </a:lnTo>
                  <a:cubicBezTo>
                    <a:pt x="812800" y="784770"/>
                    <a:pt x="784770" y="812800"/>
                    <a:pt x="750194" y="812800"/>
                  </a:cubicBezTo>
                  <a:lnTo>
                    <a:pt x="62606" y="812800"/>
                  </a:lnTo>
                  <a:cubicBezTo>
                    <a:pt x="28030" y="812800"/>
                    <a:pt x="0" y="784770"/>
                    <a:pt x="0" y="750194"/>
                  </a:cubicBezTo>
                  <a:lnTo>
                    <a:pt x="0" y="62606"/>
                  </a:lnTo>
                  <a:cubicBezTo>
                    <a:pt x="0" y="28030"/>
                    <a:pt x="28030" y="0"/>
                    <a:pt x="62606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724070" y="5379879"/>
            <a:ext cx="2844213" cy="284421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2606" y="0"/>
                  </a:moveTo>
                  <a:lnTo>
                    <a:pt x="750194" y="0"/>
                  </a:lnTo>
                  <a:cubicBezTo>
                    <a:pt x="784770" y="0"/>
                    <a:pt x="812800" y="28030"/>
                    <a:pt x="812800" y="62606"/>
                  </a:cubicBezTo>
                  <a:lnTo>
                    <a:pt x="812800" y="750194"/>
                  </a:lnTo>
                  <a:cubicBezTo>
                    <a:pt x="812800" y="784770"/>
                    <a:pt x="784770" y="812800"/>
                    <a:pt x="750194" y="812800"/>
                  </a:cubicBezTo>
                  <a:lnTo>
                    <a:pt x="62606" y="812800"/>
                  </a:lnTo>
                  <a:cubicBezTo>
                    <a:pt x="28030" y="812800"/>
                    <a:pt x="0" y="784770"/>
                    <a:pt x="0" y="750194"/>
                  </a:cubicBezTo>
                  <a:lnTo>
                    <a:pt x="0" y="62606"/>
                  </a:lnTo>
                  <a:cubicBezTo>
                    <a:pt x="0" y="28030"/>
                    <a:pt x="28030" y="0"/>
                    <a:pt x="62606" y="0"/>
                  </a:cubicBezTo>
                  <a:close/>
                </a:path>
              </a:pathLst>
            </a:custGeom>
            <a:blipFill>
              <a:blip r:embed="rId4"/>
              <a:stretch>
                <a:fillRect l="-1126" t="0" r="-1126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646393" y="5379879"/>
            <a:ext cx="2844213" cy="284421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2606" y="0"/>
                  </a:moveTo>
                  <a:lnTo>
                    <a:pt x="750194" y="0"/>
                  </a:lnTo>
                  <a:cubicBezTo>
                    <a:pt x="784770" y="0"/>
                    <a:pt x="812800" y="28030"/>
                    <a:pt x="812800" y="62606"/>
                  </a:cubicBezTo>
                  <a:lnTo>
                    <a:pt x="812800" y="750194"/>
                  </a:lnTo>
                  <a:cubicBezTo>
                    <a:pt x="812800" y="784770"/>
                    <a:pt x="784770" y="812800"/>
                    <a:pt x="750194" y="812800"/>
                  </a:cubicBezTo>
                  <a:lnTo>
                    <a:pt x="62606" y="812800"/>
                  </a:lnTo>
                  <a:cubicBezTo>
                    <a:pt x="28030" y="812800"/>
                    <a:pt x="0" y="784770"/>
                    <a:pt x="0" y="750194"/>
                  </a:cubicBezTo>
                  <a:lnTo>
                    <a:pt x="0" y="62606"/>
                  </a:lnTo>
                  <a:cubicBezTo>
                    <a:pt x="0" y="28030"/>
                    <a:pt x="28030" y="0"/>
                    <a:pt x="62606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175386" y="9258300"/>
            <a:ext cx="3624203" cy="886320"/>
            <a:chOff x="0" y="0"/>
            <a:chExt cx="925803" cy="22641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25803" cy="226411"/>
            </a:xfrm>
            <a:custGeom>
              <a:avLst/>
              <a:gdLst/>
              <a:ahLst/>
              <a:cxnLst/>
              <a:rect r="r" b="b" t="t" l="l"/>
              <a:pathLst>
                <a:path h="226411" w="925803">
                  <a:moveTo>
                    <a:pt x="64085" y="0"/>
                  </a:moveTo>
                  <a:lnTo>
                    <a:pt x="861718" y="0"/>
                  </a:lnTo>
                  <a:cubicBezTo>
                    <a:pt x="897111" y="0"/>
                    <a:pt x="925803" y="28692"/>
                    <a:pt x="925803" y="64085"/>
                  </a:cubicBezTo>
                  <a:lnTo>
                    <a:pt x="925803" y="162325"/>
                  </a:lnTo>
                  <a:cubicBezTo>
                    <a:pt x="925803" y="179322"/>
                    <a:pt x="919051" y="195622"/>
                    <a:pt x="907033" y="207641"/>
                  </a:cubicBezTo>
                  <a:cubicBezTo>
                    <a:pt x="895015" y="219659"/>
                    <a:pt x="878715" y="226411"/>
                    <a:pt x="861718" y="226411"/>
                  </a:cubicBezTo>
                  <a:lnTo>
                    <a:pt x="64085" y="226411"/>
                  </a:lnTo>
                  <a:cubicBezTo>
                    <a:pt x="47089" y="226411"/>
                    <a:pt x="30788" y="219659"/>
                    <a:pt x="18770" y="207641"/>
                  </a:cubicBezTo>
                  <a:cubicBezTo>
                    <a:pt x="6752" y="195622"/>
                    <a:pt x="0" y="179322"/>
                    <a:pt x="0" y="162325"/>
                  </a:cubicBezTo>
                  <a:lnTo>
                    <a:pt x="0" y="64085"/>
                  </a:lnTo>
                  <a:cubicBezTo>
                    <a:pt x="0" y="47089"/>
                    <a:pt x="6752" y="30788"/>
                    <a:pt x="18770" y="18770"/>
                  </a:cubicBezTo>
                  <a:cubicBezTo>
                    <a:pt x="30788" y="6752"/>
                    <a:pt x="47089" y="0"/>
                    <a:pt x="6408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25803" cy="2645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FFFFFF"/>
                  </a:solidFill>
                  <a:latin typeface="Montserrat Bold"/>
                </a:rPr>
                <a:t>Start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187408" y="5379879"/>
            <a:ext cx="2844213" cy="2844213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2606" y="0"/>
                  </a:moveTo>
                  <a:lnTo>
                    <a:pt x="750194" y="0"/>
                  </a:lnTo>
                  <a:cubicBezTo>
                    <a:pt x="784770" y="0"/>
                    <a:pt x="812800" y="28030"/>
                    <a:pt x="812800" y="62606"/>
                  </a:cubicBezTo>
                  <a:lnTo>
                    <a:pt x="812800" y="750194"/>
                  </a:lnTo>
                  <a:cubicBezTo>
                    <a:pt x="812800" y="784770"/>
                    <a:pt x="784770" y="812800"/>
                    <a:pt x="750194" y="812800"/>
                  </a:cubicBezTo>
                  <a:lnTo>
                    <a:pt x="62606" y="812800"/>
                  </a:lnTo>
                  <a:cubicBezTo>
                    <a:pt x="28030" y="812800"/>
                    <a:pt x="0" y="784770"/>
                    <a:pt x="0" y="750194"/>
                  </a:cubicBezTo>
                  <a:lnTo>
                    <a:pt x="0" y="62606"/>
                  </a:lnTo>
                  <a:cubicBezTo>
                    <a:pt x="0" y="28030"/>
                    <a:pt x="28030" y="0"/>
                    <a:pt x="62606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2846597" y="-361950"/>
            <a:ext cx="12281781" cy="3679352"/>
          </a:xfrm>
          <a:custGeom>
            <a:avLst/>
            <a:gdLst/>
            <a:ahLst/>
            <a:cxnLst/>
            <a:rect r="r" b="b" t="t" l="l"/>
            <a:pathLst>
              <a:path h="3679352" w="12281781">
                <a:moveTo>
                  <a:pt x="0" y="0"/>
                </a:moveTo>
                <a:lnTo>
                  <a:pt x="12281781" y="0"/>
                </a:lnTo>
                <a:lnTo>
                  <a:pt x="12281781" y="3679352"/>
                </a:lnTo>
                <a:lnTo>
                  <a:pt x="0" y="36793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97394" y="8524215"/>
            <a:ext cx="2844213" cy="51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2"/>
              </a:lnSpc>
            </a:pPr>
            <a:r>
              <a:rPr lang="en-US" sz="3023">
                <a:solidFill>
                  <a:srgbClr val="FFFFFF"/>
                </a:solidFill>
                <a:latin typeface="Montserrat Bold"/>
              </a:rPr>
              <a:t>Danh Đức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59644" y="8524215"/>
            <a:ext cx="2844213" cy="51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2"/>
              </a:lnSpc>
            </a:pPr>
            <a:r>
              <a:rPr lang="en-US" sz="3023">
                <a:solidFill>
                  <a:srgbClr val="FFFFFF"/>
                </a:solidFill>
                <a:latin typeface="Montserrat Bold"/>
              </a:rPr>
              <a:t>Long Lê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21893" y="8524215"/>
            <a:ext cx="2844213" cy="51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2"/>
              </a:lnSpc>
            </a:pPr>
            <a:r>
              <a:rPr lang="en-US" sz="3023">
                <a:solidFill>
                  <a:srgbClr val="FFFFFF"/>
                </a:solidFill>
                <a:latin typeface="Montserrat Bold"/>
              </a:rPr>
              <a:t>Nguyên Hiệu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184143" y="8524215"/>
            <a:ext cx="2844213" cy="51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2"/>
              </a:lnSpc>
            </a:pPr>
            <a:r>
              <a:rPr lang="en-US" sz="3023">
                <a:solidFill>
                  <a:srgbClr val="FFFFFF"/>
                </a:solidFill>
                <a:latin typeface="Montserrat Bold"/>
              </a:rPr>
              <a:t>Ngọc Sang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646393" y="8524215"/>
            <a:ext cx="2844213" cy="511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2"/>
              </a:lnSpc>
            </a:pPr>
            <a:r>
              <a:rPr lang="en-US" sz="3023">
                <a:solidFill>
                  <a:srgbClr val="FFFFFF"/>
                </a:solidFill>
                <a:latin typeface="Montserrat Bold"/>
              </a:rPr>
              <a:t>Thanh Quân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85797" y="3165002"/>
            <a:ext cx="8920758" cy="1368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Paytone One"/>
              </a:rPr>
              <a:t>Who’s Watching?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9486518" cy="8229600"/>
          </a:xfrm>
          <a:custGeom>
            <a:avLst/>
            <a:gdLst/>
            <a:ahLst/>
            <a:cxnLst/>
            <a:rect r="r" b="b" t="t" l="l"/>
            <a:pathLst>
              <a:path h="8229600" w="9486518">
                <a:moveTo>
                  <a:pt x="0" y="0"/>
                </a:moveTo>
                <a:lnTo>
                  <a:pt x="9486518" y="0"/>
                </a:lnTo>
                <a:lnTo>
                  <a:pt x="948651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20866" y="2789353"/>
            <a:ext cx="4708294" cy="4708294"/>
          </a:xfrm>
          <a:custGeom>
            <a:avLst/>
            <a:gdLst/>
            <a:ahLst/>
            <a:cxnLst/>
            <a:rect r="r" b="b" t="t" l="l"/>
            <a:pathLst>
              <a:path h="4708294" w="4708294">
                <a:moveTo>
                  <a:pt x="0" y="0"/>
                </a:moveTo>
                <a:lnTo>
                  <a:pt x="4708295" y="0"/>
                </a:lnTo>
                <a:lnTo>
                  <a:pt x="4708295" y="4708294"/>
                </a:lnTo>
                <a:lnTo>
                  <a:pt x="0" y="47082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075042" y="4155407"/>
            <a:ext cx="3999944" cy="1837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CF0001"/>
                </a:solidFill>
                <a:latin typeface="Bebas Neue Bold"/>
              </a:rPr>
              <a:t>IV. RESULT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6" r="0" b="-134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979795" y="7889876"/>
            <a:ext cx="6279505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Montserrat Bold"/>
              </a:rPr>
              <a:t>FIRST PAGE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36286"/>
            <a:ext cx="18288000" cy="8814428"/>
          </a:xfrm>
          <a:custGeom>
            <a:avLst/>
            <a:gdLst/>
            <a:ahLst/>
            <a:cxnLst/>
            <a:rect r="r" b="b" t="t" l="l"/>
            <a:pathLst>
              <a:path h="8814428" w="18288000">
                <a:moveTo>
                  <a:pt x="0" y="0"/>
                </a:moveTo>
                <a:lnTo>
                  <a:pt x="18288000" y="0"/>
                </a:lnTo>
                <a:lnTo>
                  <a:pt x="18288000" y="8814428"/>
                </a:lnTo>
                <a:lnTo>
                  <a:pt x="0" y="88144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864495" y="4383088"/>
            <a:ext cx="6279505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Montserrat Bold"/>
              </a:rPr>
              <a:t>FIRST PAGE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86434" y="0"/>
            <a:ext cx="14515131" cy="10287000"/>
          </a:xfrm>
          <a:custGeom>
            <a:avLst/>
            <a:gdLst/>
            <a:ahLst/>
            <a:cxnLst/>
            <a:rect r="r" b="b" t="t" l="l"/>
            <a:pathLst>
              <a:path h="10287000" w="14515131">
                <a:moveTo>
                  <a:pt x="0" y="0"/>
                </a:moveTo>
                <a:lnTo>
                  <a:pt x="14515132" y="0"/>
                </a:lnTo>
                <a:lnTo>
                  <a:pt x="1451513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392841" y="7889876"/>
            <a:ext cx="7866459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Montserrat Bold"/>
              </a:rPr>
              <a:t>SECOND PAGE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7114" y="0"/>
            <a:ext cx="13224415" cy="10287000"/>
          </a:xfrm>
          <a:custGeom>
            <a:avLst/>
            <a:gdLst/>
            <a:ahLst/>
            <a:cxnLst/>
            <a:rect r="r" b="b" t="t" l="l"/>
            <a:pathLst>
              <a:path h="10287000" w="13224415">
                <a:moveTo>
                  <a:pt x="0" y="0"/>
                </a:moveTo>
                <a:lnTo>
                  <a:pt x="13224416" y="0"/>
                </a:lnTo>
                <a:lnTo>
                  <a:pt x="132244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2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641763" y="4383088"/>
            <a:ext cx="5854911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Montserrat Bold"/>
              </a:rPr>
              <a:t>SCENCE 3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676026"/>
            <a:ext cx="7607869" cy="5582274"/>
          </a:xfrm>
          <a:custGeom>
            <a:avLst/>
            <a:gdLst/>
            <a:ahLst/>
            <a:cxnLst/>
            <a:rect r="r" b="b" t="t" l="l"/>
            <a:pathLst>
              <a:path h="5582274" w="7607869">
                <a:moveTo>
                  <a:pt x="0" y="0"/>
                </a:moveTo>
                <a:lnTo>
                  <a:pt x="7607869" y="0"/>
                </a:lnTo>
                <a:lnTo>
                  <a:pt x="7607869" y="5582274"/>
                </a:lnTo>
                <a:lnTo>
                  <a:pt x="0" y="558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392445" y="2404918"/>
            <a:ext cx="5666929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CF0001"/>
                </a:solidFill>
                <a:latin typeface="Montserrat Bold"/>
              </a:rPr>
              <a:t>1. Achieved goals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086350"/>
            <a:ext cx="7273959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Bold"/>
              </a:rPr>
              <a:t>This project aims to create comprehensive charts on Netflix viewers' viewing habits, utilizing interactive elements and a structured approach.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  <a:p>
            <a:pPr algn="ctr">
              <a:lnSpc>
                <a:spcPts val="4200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9651431" y="3676026"/>
            <a:ext cx="7607869" cy="5582274"/>
          </a:xfrm>
          <a:custGeom>
            <a:avLst/>
            <a:gdLst/>
            <a:ahLst/>
            <a:cxnLst/>
            <a:rect r="r" b="b" t="t" l="l"/>
            <a:pathLst>
              <a:path h="5582274" w="7607869">
                <a:moveTo>
                  <a:pt x="0" y="0"/>
                </a:moveTo>
                <a:lnTo>
                  <a:pt x="7607869" y="0"/>
                </a:lnTo>
                <a:lnTo>
                  <a:pt x="7607869" y="5582274"/>
                </a:lnTo>
                <a:lnTo>
                  <a:pt x="0" y="5582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155004" y="5114613"/>
            <a:ext cx="6600724" cy="2647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serrat Bold"/>
              </a:rPr>
              <a:t>The dashboard will provide users with valuable insights, enabling them to make informed decisions and promote success in their fields.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79423" y="508805"/>
            <a:ext cx="5529154" cy="1572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CF0001"/>
                </a:solidFill>
                <a:latin typeface="Bebas Neue Bold"/>
              </a:rPr>
              <a:t>v. CONCLUSION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25909" y="4124575"/>
            <a:ext cx="8033391" cy="2458874"/>
          </a:xfrm>
          <a:custGeom>
            <a:avLst/>
            <a:gdLst/>
            <a:ahLst/>
            <a:cxnLst/>
            <a:rect r="r" b="b" t="t" l="l"/>
            <a:pathLst>
              <a:path h="2458874" w="8033391">
                <a:moveTo>
                  <a:pt x="0" y="0"/>
                </a:moveTo>
                <a:lnTo>
                  <a:pt x="8033391" y="0"/>
                </a:lnTo>
                <a:lnTo>
                  <a:pt x="8033391" y="2458874"/>
                </a:lnTo>
                <a:lnTo>
                  <a:pt x="0" y="2458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3556" y="2953423"/>
            <a:ext cx="2417862" cy="2342304"/>
          </a:xfrm>
          <a:custGeom>
            <a:avLst/>
            <a:gdLst/>
            <a:ahLst/>
            <a:cxnLst/>
            <a:rect r="r" b="b" t="t" l="l"/>
            <a:pathLst>
              <a:path h="2342304" w="2417862">
                <a:moveTo>
                  <a:pt x="0" y="0"/>
                </a:moveTo>
                <a:lnTo>
                  <a:pt x="2417862" y="0"/>
                </a:lnTo>
                <a:lnTo>
                  <a:pt x="2417862" y="2342304"/>
                </a:lnTo>
                <a:lnTo>
                  <a:pt x="0" y="23423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809610" y="2404918"/>
            <a:ext cx="4832598" cy="85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CF0001"/>
                </a:solidFill>
                <a:latin typeface="Montserrat Bold"/>
              </a:rPr>
              <a:t>2. Future work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544146"/>
            <a:ext cx="8197209" cy="3714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2"/>
              </a:lnSpc>
              <a:spcBef>
                <a:spcPct val="0"/>
              </a:spcBef>
            </a:pPr>
            <a:r>
              <a:rPr lang="en-US" sz="3023">
                <a:solidFill>
                  <a:srgbClr val="FFFFFF"/>
                </a:solidFill>
                <a:latin typeface="Montserrat Bold"/>
              </a:rPr>
              <a:t>Future work aims to enhance the dashboard's usability and functionality by adding detailed text descriptions, drill-down tools, interactive filters, and real-time data updates. This will enhance user experience and provide more insightful data analysis.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61332" y="857250"/>
            <a:ext cx="5529154" cy="1572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CF0001"/>
                </a:solidFill>
                <a:latin typeface="Bebas Neue Bold"/>
              </a:rPr>
              <a:t>v. CONCLUSION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56" t="0" r="-499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946539" y="2404918"/>
            <a:ext cx="4558740" cy="854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CF0001"/>
                </a:solidFill>
                <a:latin typeface="Montserrat Bold"/>
              </a:rPr>
              <a:t>3. Concluding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587678"/>
            <a:ext cx="6392115" cy="1580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2"/>
              </a:lnSpc>
              <a:spcBef>
                <a:spcPct val="0"/>
              </a:spcBef>
            </a:pPr>
            <a:r>
              <a:rPr lang="en-US" sz="3023">
                <a:solidFill>
                  <a:srgbClr val="000000"/>
                </a:solidFill>
                <a:latin typeface="Montserrat Bold"/>
              </a:rPr>
              <a:t>We want to thank the lecturer for helping and supporting us. </a:t>
            </a:r>
          </a:p>
          <a:p>
            <a:pPr algn="ctr">
              <a:lnSpc>
                <a:spcPts val="4232"/>
              </a:lnSpc>
              <a:spcBef>
                <a:spcPct val="0"/>
              </a:spcBef>
            </a:pPr>
            <a:r>
              <a:rPr lang="en-US" sz="3023">
                <a:solidFill>
                  <a:srgbClr val="000000"/>
                </a:solidFill>
                <a:latin typeface="Montserrat Bold"/>
              </a:rPr>
              <a:t>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25062" y="6572548"/>
            <a:ext cx="6392115" cy="3180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2"/>
              </a:lnSpc>
              <a:spcBef>
                <a:spcPct val="0"/>
              </a:spcBef>
            </a:pPr>
            <a:r>
              <a:rPr lang="en-US" sz="3023">
                <a:solidFill>
                  <a:srgbClr val="000000"/>
                </a:solidFill>
                <a:latin typeface="Montserrat Bold"/>
              </a:rPr>
              <a:t>We also want to </a:t>
            </a:r>
          </a:p>
          <a:p>
            <a:pPr algn="ctr">
              <a:lnSpc>
                <a:spcPts val="4232"/>
              </a:lnSpc>
              <a:spcBef>
                <a:spcPct val="0"/>
              </a:spcBef>
            </a:pPr>
            <a:r>
              <a:rPr lang="en-US" sz="3023">
                <a:solidFill>
                  <a:srgbClr val="000000"/>
                </a:solidFill>
                <a:latin typeface="Montserrat Bold"/>
              </a:rPr>
              <a:t>congratulate the team members for working well together and achieving great </a:t>
            </a:r>
          </a:p>
          <a:p>
            <a:pPr algn="ctr">
              <a:lnSpc>
                <a:spcPts val="4232"/>
              </a:lnSpc>
              <a:spcBef>
                <a:spcPct val="0"/>
              </a:spcBef>
            </a:pPr>
            <a:r>
              <a:rPr lang="en-US" sz="3023">
                <a:solidFill>
                  <a:srgbClr val="000000"/>
                </a:solidFill>
                <a:latin typeface="Montserrat Bold"/>
              </a:rPr>
              <a:t>results through effective teamwork.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40637" y="3562946"/>
            <a:ext cx="7338901" cy="1580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2"/>
              </a:lnSpc>
              <a:spcBef>
                <a:spcPct val="0"/>
              </a:spcBef>
            </a:pPr>
            <a:r>
              <a:rPr lang="en-US" sz="3023">
                <a:solidFill>
                  <a:srgbClr val="000000"/>
                </a:solidFill>
                <a:latin typeface="Montserrat Bold"/>
              </a:rPr>
              <a:t>We're grateful for the clear and well-documented resources that have helped us learn and grow.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25909" y="6610946"/>
            <a:ext cx="6765124" cy="2647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2"/>
              </a:lnSpc>
              <a:spcBef>
                <a:spcPct val="0"/>
              </a:spcBef>
            </a:pPr>
            <a:r>
              <a:rPr lang="en-US" sz="3023">
                <a:solidFill>
                  <a:srgbClr val="000000"/>
                </a:solidFill>
                <a:latin typeface="Montserrat Bold"/>
              </a:rPr>
              <a:t>Our collaborative effort has resulted in creating a dashboard that's easy to use and helps people explore data in a better way.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24385" y="5558757"/>
            <a:ext cx="13039230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CF0001"/>
                </a:solidFill>
                <a:latin typeface="Montserrat Bold"/>
              </a:rPr>
              <a:t>We're excited to keep moving forward and learn more 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691737" y="927905"/>
            <a:ext cx="5529154" cy="1572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CF0001"/>
                </a:solidFill>
                <a:latin typeface="Bebas Neue Bold"/>
              </a:rPr>
              <a:t>v. CONCLUSION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148103" y="3823922"/>
            <a:ext cx="16460412" cy="371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1. Kaggle: Your Machine Learning and Data Science Community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2. Resources/css/stylemap.css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3. https://cdnjs.cloudflare.com/ajax/libs/twitterbootstrap/4.3.1/css/bootstrap.min.css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4. https://stackpath.bootstrapcdn.com/font-awesome/4.7.0/css/fontawesome.min.css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 Bold"/>
              </a:rPr>
              <a:t>5. https://unpkg.com/leaflet@1.4.0/dist/leaflet.css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469134" y="857250"/>
            <a:ext cx="5818350" cy="1572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CF0001"/>
                </a:solidFill>
                <a:latin typeface="Bebas Neue Bold"/>
              </a:rPr>
              <a:t>VI. REFERENCES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69146" y="1350705"/>
            <a:ext cx="525093" cy="525093"/>
          </a:xfrm>
          <a:custGeom>
            <a:avLst/>
            <a:gdLst/>
            <a:ahLst/>
            <a:cxnLst/>
            <a:rect r="r" b="b" t="t" l="l"/>
            <a:pathLst>
              <a:path h="525093" w="525093">
                <a:moveTo>
                  <a:pt x="0" y="0"/>
                </a:moveTo>
                <a:lnTo>
                  <a:pt x="525093" y="0"/>
                </a:lnTo>
                <a:lnTo>
                  <a:pt x="525093" y="525092"/>
                </a:lnTo>
                <a:lnTo>
                  <a:pt x="0" y="5250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92447" y="1311066"/>
            <a:ext cx="512366" cy="564732"/>
          </a:xfrm>
          <a:custGeom>
            <a:avLst/>
            <a:gdLst/>
            <a:ahLst/>
            <a:cxnLst/>
            <a:rect r="r" b="b" t="t" l="l"/>
            <a:pathLst>
              <a:path h="564732" w="512366">
                <a:moveTo>
                  <a:pt x="0" y="0"/>
                </a:moveTo>
                <a:lnTo>
                  <a:pt x="512365" y="0"/>
                </a:lnTo>
                <a:lnTo>
                  <a:pt x="512365" y="564731"/>
                </a:lnTo>
                <a:lnTo>
                  <a:pt x="0" y="5647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00087" y="1311066"/>
            <a:ext cx="564732" cy="564732"/>
          </a:xfrm>
          <a:custGeom>
            <a:avLst/>
            <a:gdLst/>
            <a:ahLst/>
            <a:cxnLst/>
            <a:rect r="r" b="b" t="t" l="l"/>
            <a:pathLst>
              <a:path h="564732" w="564732">
                <a:moveTo>
                  <a:pt x="0" y="0"/>
                </a:moveTo>
                <a:lnTo>
                  <a:pt x="564732" y="0"/>
                </a:lnTo>
                <a:lnTo>
                  <a:pt x="564732" y="564731"/>
                </a:lnTo>
                <a:lnTo>
                  <a:pt x="0" y="564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34298" y="1349734"/>
            <a:ext cx="4338347" cy="43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53"/>
              </a:lnSpc>
            </a:pPr>
            <a:r>
              <a:rPr lang="en-US" sz="2609">
                <a:solidFill>
                  <a:srgbClr val="FFFFFF"/>
                </a:solidFill>
                <a:latin typeface="Montserrat"/>
              </a:rPr>
              <a:t>Game Presentation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815914" y="3253865"/>
            <a:ext cx="8221711" cy="447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23"/>
              </a:lnSpc>
            </a:pPr>
            <a:r>
              <a:rPr lang="en-US" sz="23159">
                <a:solidFill>
                  <a:srgbClr val="CF0001"/>
                </a:solidFill>
                <a:latin typeface="Bebas Neue Bold"/>
              </a:rPr>
              <a:t>PLAYING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627855" y="6869303"/>
            <a:ext cx="2597830" cy="821627"/>
            <a:chOff x="0" y="0"/>
            <a:chExt cx="857147" cy="27109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57147" cy="271094"/>
            </a:xfrm>
            <a:custGeom>
              <a:avLst/>
              <a:gdLst/>
              <a:ahLst/>
              <a:cxnLst/>
              <a:rect r="r" b="b" t="t" l="l"/>
              <a:pathLst>
                <a:path h="271094" w="857147">
                  <a:moveTo>
                    <a:pt x="89404" y="0"/>
                  </a:moveTo>
                  <a:lnTo>
                    <a:pt x="767743" y="0"/>
                  </a:lnTo>
                  <a:cubicBezTo>
                    <a:pt x="791455" y="0"/>
                    <a:pt x="814195" y="9419"/>
                    <a:pt x="830961" y="26186"/>
                  </a:cubicBezTo>
                  <a:cubicBezTo>
                    <a:pt x="847728" y="42953"/>
                    <a:pt x="857147" y="65693"/>
                    <a:pt x="857147" y="89404"/>
                  </a:cubicBezTo>
                  <a:lnTo>
                    <a:pt x="857147" y="181689"/>
                  </a:lnTo>
                  <a:cubicBezTo>
                    <a:pt x="857147" y="205401"/>
                    <a:pt x="847728" y="228141"/>
                    <a:pt x="830961" y="244908"/>
                  </a:cubicBezTo>
                  <a:cubicBezTo>
                    <a:pt x="814195" y="261674"/>
                    <a:pt x="791455" y="271094"/>
                    <a:pt x="767743" y="271094"/>
                  </a:cubicBezTo>
                  <a:lnTo>
                    <a:pt x="89404" y="271094"/>
                  </a:lnTo>
                  <a:cubicBezTo>
                    <a:pt x="65693" y="271094"/>
                    <a:pt x="42953" y="261674"/>
                    <a:pt x="26186" y="244908"/>
                  </a:cubicBezTo>
                  <a:cubicBezTo>
                    <a:pt x="9419" y="228141"/>
                    <a:pt x="0" y="205401"/>
                    <a:pt x="0" y="181689"/>
                  </a:cubicBezTo>
                  <a:lnTo>
                    <a:pt x="0" y="89404"/>
                  </a:lnTo>
                  <a:cubicBezTo>
                    <a:pt x="0" y="65693"/>
                    <a:pt x="9419" y="42953"/>
                    <a:pt x="26186" y="26186"/>
                  </a:cubicBezTo>
                  <a:cubicBezTo>
                    <a:pt x="42953" y="9419"/>
                    <a:pt x="65693" y="0"/>
                    <a:pt x="8940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57147" cy="309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262659" y="7090012"/>
            <a:ext cx="310222" cy="394958"/>
          </a:xfrm>
          <a:custGeom>
            <a:avLst/>
            <a:gdLst/>
            <a:ahLst/>
            <a:cxnLst/>
            <a:rect r="r" b="b" t="t" l="l"/>
            <a:pathLst>
              <a:path h="394958" w="310222">
                <a:moveTo>
                  <a:pt x="0" y="0"/>
                </a:moveTo>
                <a:lnTo>
                  <a:pt x="310222" y="0"/>
                </a:lnTo>
                <a:lnTo>
                  <a:pt x="310222" y="394959"/>
                </a:lnTo>
                <a:lnTo>
                  <a:pt x="0" y="39495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216135" y="2769364"/>
            <a:ext cx="3421269" cy="1228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89"/>
              </a:lnSpc>
            </a:pPr>
            <a:r>
              <a:rPr lang="en-US" sz="7278">
                <a:solidFill>
                  <a:srgbClr val="FFFFFF"/>
                </a:solidFill>
                <a:latin typeface="Bebas Neue Bold"/>
              </a:rPr>
              <a:t>thanks for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97120" y="7018112"/>
            <a:ext cx="893761" cy="466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6"/>
              </a:lnSpc>
            </a:pPr>
            <a:r>
              <a:rPr lang="en-US" sz="2726">
                <a:solidFill>
                  <a:srgbClr val="252525"/>
                </a:solidFill>
                <a:latin typeface="Montserrat Bold"/>
              </a:rPr>
              <a:t>End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676172" y="8833511"/>
            <a:ext cx="10935655" cy="124527"/>
            <a:chOff x="0" y="0"/>
            <a:chExt cx="3347798" cy="381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47798" cy="38122"/>
            </a:xfrm>
            <a:custGeom>
              <a:avLst/>
              <a:gdLst/>
              <a:ahLst/>
              <a:cxnLst/>
              <a:rect r="r" b="b" t="t" l="l"/>
              <a:pathLst>
                <a:path h="38122" w="3347798">
                  <a:moveTo>
                    <a:pt x="0" y="0"/>
                  </a:moveTo>
                  <a:lnTo>
                    <a:pt x="3347798" y="0"/>
                  </a:lnTo>
                  <a:lnTo>
                    <a:pt x="3347798" y="38122"/>
                  </a:lnTo>
                  <a:lnTo>
                    <a:pt x="0" y="38122"/>
                  </a:lnTo>
                  <a:close/>
                </a:path>
              </a:pathLst>
            </a:custGeom>
            <a:solidFill>
              <a:srgbClr val="75757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3347798" cy="76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3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76172" y="8833511"/>
            <a:ext cx="7891706" cy="124527"/>
            <a:chOff x="0" y="0"/>
            <a:chExt cx="2415936" cy="381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15936" cy="38122"/>
            </a:xfrm>
            <a:custGeom>
              <a:avLst/>
              <a:gdLst/>
              <a:ahLst/>
              <a:cxnLst/>
              <a:rect r="r" b="b" t="t" l="l"/>
              <a:pathLst>
                <a:path h="38122" w="2415936">
                  <a:moveTo>
                    <a:pt x="0" y="0"/>
                  </a:moveTo>
                  <a:lnTo>
                    <a:pt x="2415936" y="0"/>
                  </a:lnTo>
                  <a:lnTo>
                    <a:pt x="2415936" y="38122"/>
                  </a:lnTo>
                  <a:lnTo>
                    <a:pt x="0" y="38122"/>
                  </a:ln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2415936" cy="762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3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404048" y="8731944"/>
            <a:ext cx="327661" cy="32766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000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3"/>
                </a:lnSpc>
              </a:pP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6687" cy="4816592"/>
            </a:xfrm>
            <a:custGeom>
              <a:avLst/>
              <a:gdLst/>
              <a:ahLst/>
              <a:cxnLst/>
              <a:rect r="r" b="b" t="t" l="l"/>
              <a:pathLst>
                <a:path h="4816592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8055" y="-237274"/>
            <a:ext cx="18306055" cy="4119683"/>
          </a:xfrm>
          <a:custGeom>
            <a:avLst/>
            <a:gdLst/>
            <a:ahLst/>
            <a:cxnLst/>
            <a:rect r="r" b="b" t="t" l="l"/>
            <a:pathLst>
              <a:path h="4119683" w="18306055">
                <a:moveTo>
                  <a:pt x="0" y="0"/>
                </a:moveTo>
                <a:lnTo>
                  <a:pt x="18306055" y="0"/>
                </a:lnTo>
                <a:lnTo>
                  <a:pt x="18306055" y="4119684"/>
                </a:lnTo>
                <a:lnTo>
                  <a:pt x="0" y="4119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0" t="-40274" r="0" b="-9245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59819" y="1120159"/>
            <a:ext cx="9168362" cy="1685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99"/>
              </a:lnSpc>
            </a:pPr>
            <a:r>
              <a:rPr lang="en-US" sz="9999" spc="79">
                <a:solidFill>
                  <a:srgbClr val="FFFFFF"/>
                </a:solidFill>
                <a:latin typeface="Montserrat Classic"/>
              </a:rPr>
              <a:t>CONTENT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92254" y="5075018"/>
            <a:ext cx="1840320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70"/>
              </a:lnSpc>
              <a:spcBef>
                <a:spcPct val="0"/>
              </a:spcBef>
            </a:pPr>
            <a:r>
              <a:rPr lang="en-US" sz="6500" spc="344" strike="noStrike" u="none">
                <a:solidFill>
                  <a:srgbClr val="231F20"/>
                </a:solidFill>
                <a:latin typeface="Montserrat Classic Bold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876460" y="6345653"/>
            <a:ext cx="3671909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Montserrat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070974" y="5075018"/>
            <a:ext cx="1840320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69"/>
              </a:lnSpc>
              <a:spcBef>
                <a:spcPct val="0"/>
              </a:spcBef>
            </a:pPr>
            <a:r>
              <a:rPr lang="en-US" sz="6499" spc="344">
                <a:solidFill>
                  <a:srgbClr val="231F20"/>
                </a:solidFill>
                <a:latin typeface="Montserrat Classic Bold"/>
              </a:rPr>
              <a:t>02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60038" y="6345653"/>
            <a:ext cx="3717360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Montserrat"/>
              </a:rPr>
              <a:t>TASK TIMELINE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349694" y="5100226"/>
            <a:ext cx="1840320" cy="104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7"/>
              </a:lnSpc>
              <a:spcBef>
                <a:spcPct val="0"/>
              </a:spcBef>
            </a:pPr>
            <a:r>
              <a:rPr lang="en-US" sz="6251" spc="331">
                <a:solidFill>
                  <a:srgbClr val="231F20"/>
                </a:solidFill>
                <a:latin typeface="Montserrat Classic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489067" y="6345653"/>
            <a:ext cx="3678444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Montserrat"/>
              </a:rPr>
              <a:t>METHODOLOGY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792254" y="7138177"/>
            <a:ext cx="1840320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69"/>
              </a:lnSpc>
              <a:spcBef>
                <a:spcPct val="0"/>
              </a:spcBef>
            </a:pPr>
            <a:r>
              <a:rPr lang="en-US" sz="6499" spc="344">
                <a:solidFill>
                  <a:srgbClr val="231F20"/>
                </a:solidFill>
                <a:latin typeface="Montserrat Classic Bold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340704" y="8346849"/>
            <a:ext cx="2743420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Montserrat"/>
              </a:rPr>
              <a:t>RESULT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23840" y="7138177"/>
            <a:ext cx="1840320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69"/>
              </a:lnSpc>
              <a:spcBef>
                <a:spcPct val="0"/>
              </a:spcBef>
            </a:pPr>
            <a:r>
              <a:rPr lang="en-US" sz="6499" spc="344">
                <a:solidFill>
                  <a:srgbClr val="231F20"/>
                </a:solidFill>
                <a:latin typeface="Montserrat Classic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10352" y="8346849"/>
            <a:ext cx="3267295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Montserrat"/>
              </a:rPr>
              <a:t>CONCLUSION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49694" y="7138177"/>
            <a:ext cx="1840320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69"/>
              </a:lnSpc>
              <a:spcBef>
                <a:spcPct val="0"/>
              </a:spcBef>
            </a:pPr>
            <a:r>
              <a:rPr lang="en-US" sz="6499" spc="344">
                <a:solidFill>
                  <a:srgbClr val="231F20"/>
                </a:solidFill>
                <a:latin typeface="Montserrat Classic Bold"/>
              </a:rPr>
              <a:t>06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54523" y="8346849"/>
            <a:ext cx="5230660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0"/>
              </a:lnSpc>
            </a:pPr>
            <a:r>
              <a:rPr lang="en-US" sz="3000" spc="294">
                <a:solidFill>
                  <a:srgbClr val="231F20"/>
                </a:solidFill>
                <a:latin typeface="Montserrat"/>
              </a:rPr>
              <a:t>REFERENCES</a:t>
            </a:r>
          </a:p>
          <a:p>
            <a:pPr algn="ctr">
              <a:lnSpc>
                <a:spcPts val="414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3563" y="5174887"/>
            <a:ext cx="4997325" cy="4425104"/>
            <a:chOff x="0" y="0"/>
            <a:chExt cx="812800" cy="7197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719730"/>
            </a:xfrm>
            <a:custGeom>
              <a:avLst/>
              <a:gdLst/>
              <a:ahLst/>
              <a:cxnLst/>
              <a:rect r="r" b="b" t="t" l="l"/>
              <a:pathLst>
                <a:path h="71973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19730"/>
                  </a:lnTo>
                  <a:lnTo>
                    <a:pt x="0" y="719730"/>
                  </a:lnTo>
                  <a:close/>
                </a:path>
              </a:pathLst>
            </a:custGeom>
            <a:solidFill>
              <a:srgbClr val="25252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812800" cy="76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3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01753" y="2294497"/>
            <a:ext cx="4997325" cy="3108420"/>
            <a:chOff x="0" y="0"/>
            <a:chExt cx="812800" cy="5055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505575"/>
            </a:xfrm>
            <a:custGeom>
              <a:avLst/>
              <a:gdLst/>
              <a:ahLst/>
              <a:cxnLst/>
              <a:rect r="r" b="b" t="t" l="l"/>
              <a:pathLst>
                <a:path h="50557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05575"/>
                  </a:lnTo>
                  <a:lnTo>
                    <a:pt x="0" y="505575"/>
                  </a:lnTo>
                  <a:close/>
                </a:path>
              </a:pathLst>
            </a:custGeom>
            <a:blipFill>
              <a:blip r:embed="rId2"/>
              <a:stretch>
                <a:fillRect l="0" t="-31712" r="0" b="-29054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327298" y="5350668"/>
            <a:ext cx="4997325" cy="715845"/>
            <a:chOff x="0" y="0"/>
            <a:chExt cx="812800" cy="1164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116430"/>
            </a:xfrm>
            <a:custGeom>
              <a:avLst/>
              <a:gdLst/>
              <a:ahLst/>
              <a:cxnLst/>
              <a:rect r="r" b="b" t="t" l="l"/>
              <a:pathLst>
                <a:path h="11643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6430"/>
                  </a:lnTo>
                  <a:lnTo>
                    <a:pt x="0" y="1164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12800" cy="173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Montserrat"/>
                </a:rPr>
                <a:t>Content Growth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650948" y="5233284"/>
            <a:ext cx="4997325" cy="4425104"/>
            <a:chOff x="0" y="0"/>
            <a:chExt cx="812800" cy="71973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19730"/>
            </a:xfrm>
            <a:custGeom>
              <a:avLst/>
              <a:gdLst/>
              <a:ahLst/>
              <a:cxnLst/>
              <a:rect r="r" b="b" t="t" l="l"/>
              <a:pathLst>
                <a:path h="71973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19730"/>
                  </a:lnTo>
                  <a:lnTo>
                    <a:pt x="0" y="719730"/>
                  </a:lnTo>
                  <a:close/>
                </a:path>
              </a:pathLst>
            </a:custGeom>
            <a:solidFill>
              <a:srgbClr val="25252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76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3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650948" y="2066466"/>
            <a:ext cx="4997325" cy="3108420"/>
            <a:chOff x="0" y="0"/>
            <a:chExt cx="812800" cy="5055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505575"/>
            </a:xfrm>
            <a:custGeom>
              <a:avLst/>
              <a:gdLst/>
              <a:ahLst/>
              <a:cxnLst/>
              <a:rect r="r" b="b" t="t" l="l"/>
              <a:pathLst>
                <a:path h="50557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05575"/>
                  </a:lnTo>
                  <a:lnTo>
                    <a:pt x="0" y="505575"/>
                  </a:lnTo>
                  <a:close/>
                </a:path>
              </a:pathLst>
            </a:custGeom>
            <a:blipFill>
              <a:blip r:embed="rId3"/>
              <a:stretch>
                <a:fillRect l="0" t="-3555" r="0" b="-3555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6653471" y="5402917"/>
            <a:ext cx="4997325" cy="715845"/>
            <a:chOff x="0" y="0"/>
            <a:chExt cx="812800" cy="1164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116430"/>
            </a:xfrm>
            <a:custGeom>
              <a:avLst/>
              <a:gdLst/>
              <a:ahLst/>
              <a:cxnLst/>
              <a:rect r="r" b="b" t="t" l="l"/>
              <a:pathLst>
                <a:path h="11643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16430"/>
                  </a:lnTo>
                  <a:lnTo>
                    <a:pt x="0" y="1164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12800" cy="173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Montserrat"/>
                </a:rPr>
                <a:t>A Closer Lock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963378" y="5233284"/>
            <a:ext cx="4997325" cy="4425104"/>
            <a:chOff x="0" y="0"/>
            <a:chExt cx="812800" cy="71973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719730"/>
            </a:xfrm>
            <a:custGeom>
              <a:avLst/>
              <a:gdLst/>
              <a:ahLst/>
              <a:cxnLst/>
              <a:rect r="r" b="b" t="t" l="l"/>
              <a:pathLst>
                <a:path h="71973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19730"/>
                  </a:lnTo>
                  <a:lnTo>
                    <a:pt x="0" y="719730"/>
                  </a:lnTo>
                  <a:close/>
                </a:path>
              </a:pathLst>
            </a:custGeom>
            <a:solidFill>
              <a:srgbClr val="252525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7673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53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2963378" y="2066466"/>
            <a:ext cx="4997325" cy="3108420"/>
            <a:chOff x="0" y="0"/>
            <a:chExt cx="812800" cy="5055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505575"/>
            </a:xfrm>
            <a:custGeom>
              <a:avLst/>
              <a:gdLst/>
              <a:ahLst/>
              <a:cxnLst/>
              <a:rect r="r" b="b" t="t" l="l"/>
              <a:pathLst>
                <a:path h="505575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505575"/>
                  </a:lnTo>
                  <a:lnTo>
                    <a:pt x="0" y="505575"/>
                  </a:lnTo>
                  <a:close/>
                </a:path>
              </a:pathLst>
            </a:custGeom>
            <a:blipFill>
              <a:blip r:embed="rId4"/>
              <a:stretch>
                <a:fillRect l="0" t="-4309" r="0" b="-4309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984295" y="5402917"/>
            <a:ext cx="4976407" cy="715845"/>
            <a:chOff x="0" y="0"/>
            <a:chExt cx="809398" cy="11643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09398" cy="116430"/>
            </a:xfrm>
            <a:custGeom>
              <a:avLst/>
              <a:gdLst/>
              <a:ahLst/>
              <a:cxnLst/>
              <a:rect r="r" b="b" t="t" l="l"/>
              <a:pathLst>
                <a:path h="116430" w="809398">
                  <a:moveTo>
                    <a:pt x="0" y="0"/>
                  </a:moveTo>
                  <a:lnTo>
                    <a:pt x="809398" y="0"/>
                  </a:lnTo>
                  <a:lnTo>
                    <a:pt x="809398" y="116430"/>
                  </a:lnTo>
                  <a:lnTo>
                    <a:pt x="0" y="11643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09398" cy="1735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Montserrat"/>
                </a:rPr>
                <a:t>Shifting the Focus 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06064" y="6630648"/>
            <a:ext cx="4993014" cy="2917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Montserrat"/>
              </a:rPr>
              <a:t>This scene visualizes the increase in Netflix's content over time, showing a timeline on the x-axis and the count of Movies and TV Shows on the y-axis.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003345" y="5930256"/>
            <a:ext cx="4959880" cy="46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4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343563" y="1448334"/>
            <a:ext cx="4625165" cy="54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40"/>
              </a:lnSpc>
            </a:pPr>
            <a:r>
              <a:rPr lang="en-US" sz="3243">
                <a:solidFill>
                  <a:srgbClr val="FFFFFF"/>
                </a:solidFill>
                <a:latin typeface="Montserrat Bold"/>
                <a:ea typeface="Montserrat Bold"/>
              </a:rPr>
              <a:t>❖ Scene Overview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647493" y="6630648"/>
            <a:ext cx="4993014" cy="24270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Montserrat"/>
              </a:rPr>
              <a:t>This scene highlights the countries that produce the most content for Netflix, emphasizing the United States and India.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953197" y="6630648"/>
            <a:ext cx="4993014" cy="193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6"/>
              </a:lnSpc>
              <a:spcBef>
                <a:spcPct val="0"/>
              </a:spcBef>
            </a:pPr>
            <a:r>
              <a:rPr lang="en-US" sz="2840">
                <a:solidFill>
                  <a:srgbClr val="FFFFFF"/>
                </a:solidFill>
                <a:latin typeface="Montserrat"/>
              </a:rPr>
              <a:t>This scene examines the evolution of Netflix's content distribution based on age ratings.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0" y="-66779"/>
            <a:ext cx="5818350" cy="1572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CF0001"/>
                </a:solidFill>
                <a:latin typeface="Bebas Neue Bold"/>
              </a:rPr>
              <a:t>i. intrODUCTION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538993" y="-1538993"/>
            <a:ext cx="10593759" cy="13671746"/>
          </a:xfrm>
          <a:custGeom>
            <a:avLst/>
            <a:gdLst/>
            <a:ahLst/>
            <a:cxnLst/>
            <a:rect r="r" b="b" t="t" l="l"/>
            <a:pathLst>
              <a:path h="13671746" w="10593759">
                <a:moveTo>
                  <a:pt x="0" y="0"/>
                </a:moveTo>
                <a:lnTo>
                  <a:pt x="10593760" y="0"/>
                </a:lnTo>
                <a:lnTo>
                  <a:pt x="10593760" y="13671746"/>
                </a:lnTo>
                <a:lnTo>
                  <a:pt x="0" y="13671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9414" t="0" r="-43024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104509" y="8516317"/>
            <a:ext cx="2806522" cy="782254"/>
            <a:chOff x="0" y="0"/>
            <a:chExt cx="972614" cy="27109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2614" cy="271094"/>
            </a:xfrm>
            <a:custGeom>
              <a:avLst/>
              <a:gdLst/>
              <a:ahLst/>
              <a:cxnLst/>
              <a:rect r="r" b="b" t="t" l="l"/>
              <a:pathLst>
                <a:path h="271094" w="972614">
                  <a:moveTo>
                    <a:pt x="82756" y="0"/>
                  </a:moveTo>
                  <a:lnTo>
                    <a:pt x="889857" y="0"/>
                  </a:lnTo>
                  <a:cubicBezTo>
                    <a:pt x="935562" y="0"/>
                    <a:pt x="972614" y="37051"/>
                    <a:pt x="972614" y="82756"/>
                  </a:cubicBezTo>
                  <a:lnTo>
                    <a:pt x="972614" y="188337"/>
                  </a:lnTo>
                  <a:cubicBezTo>
                    <a:pt x="972614" y="210286"/>
                    <a:pt x="963895" y="231335"/>
                    <a:pt x="948375" y="246855"/>
                  </a:cubicBezTo>
                  <a:cubicBezTo>
                    <a:pt x="932855" y="262375"/>
                    <a:pt x="911806" y="271094"/>
                    <a:pt x="889857" y="271094"/>
                  </a:cubicBezTo>
                  <a:lnTo>
                    <a:pt x="82756" y="271094"/>
                  </a:lnTo>
                  <a:cubicBezTo>
                    <a:pt x="60808" y="271094"/>
                    <a:pt x="39759" y="262375"/>
                    <a:pt x="24239" y="246855"/>
                  </a:cubicBezTo>
                  <a:cubicBezTo>
                    <a:pt x="8719" y="231335"/>
                    <a:pt x="0" y="210286"/>
                    <a:pt x="0" y="188337"/>
                  </a:cubicBezTo>
                  <a:lnTo>
                    <a:pt x="0" y="82756"/>
                  </a:lnTo>
                  <a:cubicBezTo>
                    <a:pt x="0" y="60808"/>
                    <a:pt x="8719" y="39759"/>
                    <a:pt x="24239" y="24239"/>
                  </a:cubicBezTo>
                  <a:cubicBezTo>
                    <a:pt x="39759" y="8719"/>
                    <a:pt x="60808" y="0"/>
                    <a:pt x="82756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972614" cy="3091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550213" y="8695363"/>
            <a:ext cx="332613" cy="423466"/>
          </a:xfrm>
          <a:custGeom>
            <a:avLst/>
            <a:gdLst/>
            <a:ahLst/>
            <a:cxnLst/>
            <a:rect r="r" b="b" t="t" l="l"/>
            <a:pathLst>
              <a:path h="423466" w="332613">
                <a:moveTo>
                  <a:pt x="0" y="0"/>
                </a:moveTo>
                <a:lnTo>
                  <a:pt x="332613" y="0"/>
                </a:lnTo>
                <a:lnTo>
                  <a:pt x="332613" y="423465"/>
                </a:lnTo>
                <a:lnTo>
                  <a:pt x="0" y="423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166769" y="4263731"/>
            <a:ext cx="383444" cy="442070"/>
            <a:chOff x="0" y="0"/>
            <a:chExt cx="132884" cy="15320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2884" cy="153201"/>
            </a:xfrm>
            <a:custGeom>
              <a:avLst/>
              <a:gdLst/>
              <a:ahLst/>
              <a:cxnLst/>
              <a:rect r="r" b="b" t="t" l="l"/>
              <a:pathLst>
                <a:path h="153201" w="132884">
                  <a:moveTo>
                    <a:pt x="66442" y="0"/>
                  </a:moveTo>
                  <a:lnTo>
                    <a:pt x="66442" y="0"/>
                  </a:lnTo>
                  <a:cubicBezTo>
                    <a:pt x="103137" y="0"/>
                    <a:pt x="132884" y="29747"/>
                    <a:pt x="132884" y="66442"/>
                  </a:cubicBezTo>
                  <a:lnTo>
                    <a:pt x="132884" y="86759"/>
                  </a:lnTo>
                  <a:cubicBezTo>
                    <a:pt x="132884" y="104381"/>
                    <a:pt x="125884" y="121281"/>
                    <a:pt x="113424" y="133741"/>
                  </a:cubicBezTo>
                  <a:cubicBezTo>
                    <a:pt x="100964" y="146201"/>
                    <a:pt x="84064" y="153201"/>
                    <a:pt x="66442" y="153201"/>
                  </a:cubicBezTo>
                  <a:lnTo>
                    <a:pt x="66442" y="153201"/>
                  </a:lnTo>
                  <a:cubicBezTo>
                    <a:pt x="29747" y="153201"/>
                    <a:pt x="0" y="123454"/>
                    <a:pt x="0" y="86759"/>
                  </a:cubicBezTo>
                  <a:lnTo>
                    <a:pt x="0" y="66442"/>
                  </a:lnTo>
                  <a:cubicBezTo>
                    <a:pt x="0" y="48821"/>
                    <a:pt x="7000" y="31921"/>
                    <a:pt x="19460" y="19460"/>
                  </a:cubicBezTo>
                  <a:cubicBezTo>
                    <a:pt x="31921" y="7000"/>
                    <a:pt x="48821" y="0"/>
                    <a:pt x="66442" y="0"/>
                  </a:cubicBezTo>
                  <a:close/>
                </a:path>
              </a:pathLst>
            </a:custGeom>
            <a:solidFill>
              <a:srgbClr val="CF0001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32884" cy="1913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  <a:r>
                <a:rPr lang="en-US" sz="1850">
                  <a:solidFill>
                    <a:srgbClr val="FFFFFF"/>
                  </a:solidFill>
                  <a:latin typeface="Montserrat Bold"/>
                </a:rPr>
                <a:t>#1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126188" y="8647738"/>
            <a:ext cx="1514591" cy="471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52525"/>
                </a:solidFill>
                <a:latin typeface="Montserrat Bold"/>
              </a:rPr>
              <a:t>Answer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66769" y="4935585"/>
            <a:ext cx="7566880" cy="10476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</a:rPr>
              <a:t>This project provides a comprehensive summary of Netflix's content evolution.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04509" y="1533362"/>
            <a:ext cx="3557949" cy="18447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46"/>
              </a:lnSpc>
            </a:pPr>
            <a:r>
              <a:rPr lang="en-US" sz="9390">
                <a:solidFill>
                  <a:srgbClr val="CF0001"/>
                </a:solidFill>
                <a:latin typeface="Bebas Neue Bold"/>
              </a:rPr>
              <a:t>PURPOSE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57944" y="1314238"/>
            <a:ext cx="1651078" cy="62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Bebas Neue Bold"/>
              </a:rPr>
              <a:t>guess the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650934" y="4206581"/>
            <a:ext cx="2260097" cy="50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5"/>
              </a:lnSpc>
              <a:spcBef>
                <a:spcPct val="0"/>
              </a:spcBef>
            </a:pPr>
            <a:r>
              <a:rPr lang="en-US" sz="2996">
                <a:solidFill>
                  <a:srgbClr val="FFFFFF"/>
                </a:solidFill>
                <a:latin typeface="Montserrat Bold"/>
              </a:rPr>
              <a:t>Question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166769" y="6535279"/>
            <a:ext cx="10291141" cy="1580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Montserrat"/>
              </a:rPr>
              <a:t>The overview highlights the main aspects of how Netflix's content has changed over time, which will be visualized and analyzed.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5483407" y="5483407"/>
            <a:ext cx="18288000" cy="7321186"/>
          </a:xfrm>
          <a:custGeom>
            <a:avLst/>
            <a:gdLst/>
            <a:ahLst/>
            <a:cxnLst/>
            <a:rect r="r" b="b" t="t" l="l"/>
            <a:pathLst>
              <a:path h="7321186" w="18288000">
                <a:moveTo>
                  <a:pt x="0" y="0"/>
                </a:moveTo>
                <a:lnTo>
                  <a:pt x="18288000" y="0"/>
                </a:lnTo>
                <a:lnTo>
                  <a:pt x="18288000" y="7321186"/>
                </a:lnTo>
                <a:lnTo>
                  <a:pt x="0" y="73211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40874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1713" y="1270839"/>
            <a:ext cx="2277868" cy="1913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864"/>
              </a:lnSpc>
            </a:pPr>
            <a:r>
              <a:rPr lang="en-US" sz="10617">
                <a:solidFill>
                  <a:srgbClr val="CF0001"/>
                </a:solidFill>
                <a:latin typeface="Bebas Neue Bold"/>
              </a:rPr>
              <a:t>GOAL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42975"/>
            <a:ext cx="2166199" cy="62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Bebas Neue Bold"/>
              </a:rPr>
              <a:t>guess the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707024" y="6362976"/>
            <a:ext cx="12873952" cy="2895324"/>
            <a:chOff x="0" y="0"/>
            <a:chExt cx="17165269" cy="386043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7165269" cy="3860432"/>
              <a:chOff x="0" y="0"/>
              <a:chExt cx="2531532" cy="56933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531532" cy="569336"/>
              </a:xfrm>
              <a:custGeom>
                <a:avLst/>
                <a:gdLst/>
                <a:ahLst/>
                <a:cxnLst/>
                <a:rect r="r" b="b" t="t" l="l"/>
                <a:pathLst>
                  <a:path h="569336" w="2531532">
                    <a:moveTo>
                      <a:pt x="0" y="0"/>
                    </a:moveTo>
                    <a:lnTo>
                      <a:pt x="2531532" y="0"/>
                    </a:lnTo>
                    <a:lnTo>
                      <a:pt x="2531532" y="569336"/>
                    </a:lnTo>
                    <a:lnTo>
                      <a:pt x="0" y="569336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2531532" cy="61696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53"/>
                  </a:lnSpc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813126" y="2083459"/>
              <a:ext cx="13185064" cy="1409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FFFFFF"/>
                  </a:solidFill>
                  <a:latin typeface="Montserrat"/>
                </a:rPr>
                <a:t>Manage and adjust charts using D3.js libraries for better alignment with potential future alterations.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484757" y="119504"/>
              <a:ext cx="15076606" cy="18107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599"/>
                </a:lnSpc>
                <a:spcBef>
                  <a:spcPct val="0"/>
                </a:spcBef>
              </a:pPr>
              <a:r>
                <a:rPr lang="en-US" sz="3999">
                  <a:solidFill>
                    <a:srgbClr val="FFFFFF"/>
                  </a:solidFill>
                  <a:latin typeface="Montserrat"/>
                </a:rPr>
                <a:t>Process data to identify necessary attributes for visualization.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0918" r="0" b="-6130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28674" y="4169018"/>
            <a:ext cx="12630652" cy="6117982"/>
            <a:chOff x="0" y="0"/>
            <a:chExt cx="3226502" cy="156283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26502" cy="1562839"/>
            </a:xfrm>
            <a:custGeom>
              <a:avLst/>
              <a:gdLst/>
              <a:ahLst/>
              <a:cxnLst/>
              <a:rect r="r" b="b" t="t" l="l"/>
              <a:pathLst>
                <a:path h="1562839" w="3226502">
                  <a:moveTo>
                    <a:pt x="18388" y="0"/>
                  </a:moveTo>
                  <a:lnTo>
                    <a:pt x="3208113" y="0"/>
                  </a:lnTo>
                  <a:cubicBezTo>
                    <a:pt x="3218269" y="0"/>
                    <a:pt x="3226502" y="8233"/>
                    <a:pt x="3226502" y="18388"/>
                  </a:cubicBezTo>
                  <a:lnTo>
                    <a:pt x="3226502" y="1544451"/>
                  </a:lnTo>
                  <a:cubicBezTo>
                    <a:pt x="3226502" y="1549328"/>
                    <a:pt x="3224565" y="1554005"/>
                    <a:pt x="3221116" y="1557454"/>
                  </a:cubicBezTo>
                  <a:cubicBezTo>
                    <a:pt x="3217668" y="1560902"/>
                    <a:pt x="3212990" y="1562839"/>
                    <a:pt x="3208113" y="1562839"/>
                  </a:cubicBezTo>
                  <a:lnTo>
                    <a:pt x="18388" y="1562839"/>
                  </a:lnTo>
                  <a:cubicBezTo>
                    <a:pt x="13511" y="1562839"/>
                    <a:pt x="8834" y="1560902"/>
                    <a:pt x="5386" y="1557454"/>
                  </a:cubicBezTo>
                  <a:cubicBezTo>
                    <a:pt x="1937" y="1554005"/>
                    <a:pt x="0" y="1549328"/>
                    <a:pt x="0" y="1544451"/>
                  </a:cubicBezTo>
                  <a:lnTo>
                    <a:pt x="0" y="18388"/>
                  </a:lnTo>
                  <a:cubicBezTo>
                    <a:pt x="0" y="13511"/>
                    <a:pt x="1937" y="8834"/>
                    <a:pt x="5386" y="5386"/>
                  </a:cubicBezTo>
                  <a:cubicBezTo>
                    <a:pt x="8834" y="1937"/>
                    <a:pt x="13511" y="0"/>
                    <a:pt x="18388" y="0"/>
                  </a:cubicBezTo>
                  <a:close/>
                </a:path>
              </a:pathLst>
            </a:custGeom>
            <a:solidFill>
              <a:srgbClr val="252525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26502" cy="1600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063627" y="785973"/>
            <a:ext cx="525093" cy="525093"/>
          </a:xfrm>
          <a:custGeom>
            <a:avLst/>
            <a:gdLst/>
            <a:ahLst/>
            <a:cxnLst/>
            <a:rect r="r" b="b" t="t" l="l"/>
            <a:pathLst>
              <a:path h="525093" w="525093">
                <a:moveTo>
                  <a:pt x="0" y="0"/>
                </a:moveTo>
                <a:lnTo>
                  <a:pt x="525093" y="0"/>
                </a:lnTo>
                <a:lnTo>
                  <a:pt x="525093" y="525093"/>
                </a:lnTo>
                <a:lnTo>
                  <a:pt x="0" y="5250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886928" y="746334"/>
            <a:ext cx="512366" cy="564732"/>
          </a:xfrm>
          <a:custGeom>
            <a:avLst/>
            <a:gdLst/>
            <a:ahLst/>
            <a:cxnLst/>
            <a:rect r="r" b="b" t="t" l="l"/>
            <a:pathLst>
              <a:path h="564732" w="512366">
                <a:moveTo>
                  <a:pt x="0" y="0"/>
                </a:moveTo>
                <a:lnTo>
                  <a:pt x="512365" y="0"/>
                </a:lnTo>
                <a:lnTo>
                  <a:pt x="512365" y="564732"/>
                </a:lnTo>
                <a:lnTo>
                  <a:pt x="0" y="5647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94568" y="746334"/>
            <a:ext cx="564732" cy="564732"/>
          </a:xfrm>
          <a:custGeom>
            <a:avLst/>
            <a:gdLst/>
            <a:ahLst/>
            <a:cxnLst/>
            <a:rect r="r" b="b" t="t" l="l"/>
            <a:pathLst>
              <a:path h="564732" w="564732">
                <a:moveTo>
                  <a:pt x="0" y="0"/>
                </a:moveTo>
                <a:lnTo>
                  <a:pt x="564732" y="0"/>
                </a:lnTo>
                <a:lnTo>
                  <a:pt x="564732" y="564732"/>
                </a:lnTo>
                <a:lnTo>
                  <a:pt x="0" y="5647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375923" y="8176615"/>
            <a:ext cx="411585" cy="474073"/>
            <a:chOff x="0" y="0"/>
            <a:chExt cx="142637" cy="16429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2637" cy="164292"/>
            </a:xfrm>
            <a:custGeom>
              <a:avLst/>
              <a:gdLst/>
              <a:ahLst/>
              <a:cxnLst/>
              <a:rect r="r" b="b" t="t" l="l"/>
              <a:pathLst>
                <a:path h="164292" w="142637">
                  <a:moveTo>
                    <a:pt x="71318" y="0"/>
                  </a:moveTo>
                  <a:lnTo>
                    <a:pt x="71318" y="0"/>
                  </a:lnTo>
                  <a:cubicBezTo>
                    <a:pt x="110706" y="0"/>
                    <a:pt x="142637" y="31930"/>
                    <a:pt x="142637" y="71318"/>
                  </a:cubicBezTo>
                  <a:lnTo>
                    <a:pt x="142637" y="92974"/>
                  </a:lnTo>
                  <a:cubicBezTo>
                    <a:pt x="142637" y="132362"/>
                    <a:pt x="110706" y="164292"/>
                    <a:pt x="71318" y="164292"/>
                  </a:cubicBezTo>
                  <a:lnTo>
                    <a:pt x="71318" y="164292"/>
                  </a:lnTo>
                  <a:cubicBezTo>
                    <a:pt x="31930" y="164292"/>
                    <a:pt x="0" y="132362"/>
                    <a:pt x="0" y="92974"/>
                  </a:cubicBezTo>
                  <a:lnTo>
                    <a:pt x="0" y="71318"/>
                  </a:lnTo>
                  <a:cubicBezTo>
                    <a:pt x="0" y="31930"/>
                    <a:pt x="31930" y="0"/>
                    <a:pt x="71318" y="0"/>
                  </a:cubicBezTo>
                  <a:close/>
                </a:path>
              </a:pathLst>
            </a:custGeom>
            <a:solidFill>
              <a:srgbClr val="CF000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42637" cy="202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Montserrat Bold"/>
                </a:rPr>
                <a:t>#2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4270999" y="5843709"/>
            <a:ext cx="10792629" cy="1384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Montserrat"/>
              </a:rPr>
              <a:t>IDE for web programming: Visual Studio Code - HTML/CSS/D3.js.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270999" y="7971274"/>
            <a:ext cx="10792629" cy="679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0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Montserrat"/>
              </a:rPr>
              <a:t>Draft the UI of the dashboard: Figma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196536" y="1139616"/>
            <a:ext cx="8617241" cy="3128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CF0001"/>
                </a:solidFill>
                <a:latin typeface="Bebas Neue Bold"/>
              </a:rPr>
              <a:t>TECHNIQUE &amp; TOOLS USED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22057" y="700248"/>
            <a:ext cx="2166199" cy="621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Bebas Neue Bold"/>
              </a:rPr>
              <a:t>guess the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3404063" y="6131853"/>
            <a:ext cx="383444" cy="474073"/>
            <a:chOff x="0" y="0"/>
            <a:chExt cx="132884" cy="16429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2884" cy="164292"/>
            </a:xfrm>
            <a:custGeom>
              <a:avLst/>
              <a:gdLst/>
              <a:ahLst/>
              <a:cxnLst/>
              <a:rect r="r" b="b" t="t" l="l"/>
              <a:pathLst>
                <a:path h="164292" w="132884">
                  <a:moveTo>
                    <a:pt x="66442" y="0"/>
                  </a:moveTo>
                  <a:lnTo>
                    <a:pt x="66442" y="0"/>
                  </a:lnTo>
                  <a:cubicBezTo>
                    <a:pt x="103137" y="0"/>
                    <a:pt x="132884" y="29747"/>
                    <a:pt x="132884" y="66442"/>
                  </a:cubicBezTo>
                  <a:lnTo>
                    <a:pt x="132884" y="97850"/>
                  </a:lnTo>
                  <a:cubicBezTo>
                    <a:pt x="132884" y="115472"/>
                    <a:pt x="125884" y="132371"/>
                    <a:pt x="113424" y="144832"/>
                  </a:cubicBezTo>
                  <a:cubicBezTo>
                    <a:pt x="100964" y="157292"/>
                    <a:pt x="84064" y="164292"/>
                    <a:pt x="66442" y="164292"/>
                  </a:cubicBezTo>
                  <a:lnTo>
                    <a:pt x="66442" y="164292"/>
                  </a:lnTo>
                  <a:cubicBezTo>
                    <a:pt x="48821" y="164292"/>
                    <a:pt x="31921" y="157292"/>
                    <a:pt x="19460" y="144832"/>
                  </a:cubicBezTo>
                  <a:cubicBezTo>
                    <a:pt x="7000" y="132371"/>
                    <a:pt x="0" y="115472"/>
                    <a:pt x="0" y="97850"/>
                  </a:cubicBezTo>
                  <a:lnTo>
                    <a:pt x="0" y="66442"/>
                  </a:lnTo>
                  <a:cubicBezTo>
                    <a:pt x="0" y="48821"/>
                    <a:pt x="7000" y="31921"/>
                    <a:pt x="19460" y="19460"/>
                  </a:cubicBezTo>
                  <a:cubicBezTo>
                    <a:pt x="31921" y="7000"/>
                    <a:pt x="48821" y="0"/>
                    <a:pt x="66442" y="0"/>
                  </a:cubicBezTo>
                  <a:close/>
                </a:path>
              </a:pathLst>
            </a:custGeom>
            <a:solidFill>
              <a:srgbClr val="CF000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32884" cy="2023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Montserrat Bold"/>
                </a:rPr>
                <a:t>#1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063627" y="785973"/>
            <a:ext cx="525093" cy="525093"/>
          </a:xfrm>
          <a:custGeom>
            <a:avLst/>
            <a:gdLst/>
            <a:ahLst/>
            <a:cxnLst/>
            <a:rect r="r" b="b" t="t" l="l"/>
            <a:pathLst>
              <a:path h="525093" w="525093">
                <a:moveTo>
                  <a:pt x="0" y="0"/>
                </a:moveTo>
                <a:lnTo>
                  <a:pt x="525093" y="0"/>
                </a:lnTo>
                <a:lnTo>
                  <a:pt x="525093" y="525093"/>
                </a:lnTo>
                <a:lnTo>
                  <a:pt x="0" y="5250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86928" y="746334"/>
            <a:ext cx="512366" cy="564732"/>
          </a:xfrm>
          <a:custGeom>
            <a:avLst/>
            <a:gdLst/>
            <a:ahLst/>
            <a:cxnLst/>
            <a:rect r="r" b="b" t="t" l="l"/>
            <a:pathLst>
              <a:path h="564732" w="512366">
                <a:moveTo>
                  <a:pt x="0" y="0"/>
                </a:moveTo>
                <a:lnTo>
                  <a:pt x="512365" y="0"/>
                </a:lnTo>
                <a:lnTo>
                  <a:pt x="512365" y="564732"/>
                </a:lnTo>
                <a:lnTo>
                  <a:pt x="0" y="5647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694568" y="746334"/>
            <a:ext cx="564732" cy="564732"/>
          </a:xfrm>
          <a:custGeom>
            <a:avLst/>
            <a:gdLst/>
            <a:ahLst/>
            <a:cxnLst/>
            <a:rect r="r" b="b" t="t" l="l"/>
            <a:pathLst>
              <a:path h="564732" w="564732">
                <a:moveTo>
                  <a:pt x="0" y="0"/>
                </a:moveTo>
                <a:lnTo>
                  <a:pt x="564732" y="0"/>
                </a:lnTo>
                <a:lnTo>
                  <a:pt x="564732" y="564732"/>
                </a:lnTo>
                <a:lnTo>
                  <a:pt x="0" y="5647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5486400" y="1390650"/>
          <a:ext cx="7315200" cy="7505700"/>
        </p:xfrm>
        <a:graphic>
          <a:graphicData uri="http://schemas.openxmlformats.org/drawingml/2006/table">
            <a:tbl>
              <a:tblPr/>
              <a:tblGrid>
                <a:gridCol w="3657600"/>
                <a:gridCol w="3657600"/>
              </a:tblGrid>
              <a:tr h="10243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3"/>
                        </a:lnSpc>
                        <a:defRPr/>
                      </a:pPr>
                      <a:r>
                        <a:rPr lang="en-US" sz="2495">
                          <a:solidFill>
                            <a:srgbClr val="FFFFFF"/>
                          </a:solidFill>
                          <a:latin typeface="Montserrat Bold"/>
                        </a:rPr>
                        <a:t>Phase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5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3"/>
                        </a:lnSpc>
                        <a:defRPr/>
                      </a:pPr>
                      <a:r>
                        <a:rPr lang="en-US" sz="2495">
                          <a:solidFill>
                            <a:srgbClr val="FFFFFF"/>
                          </a:solidFill>
                          <a:latin typeface="Montserrat Bold"/>
                        </a:rPr>
                        <a:t>Week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515"/>
                    </a:solidFill>
                  </a:tcPr>
                </a:tc>
              </a:tr>
              <a:tr h="10243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3"/>
                        </a:lnSpc>
                        <a:defRPr/>
                      </a:pPr>
                      <a:r>
                        <a:rPr lang="en-US" sz="2495">
                          <a:solidFill>
                            <a:srgbClr val="FFFFFF"/>
                          </a:solidFill>
                          <a:latin typeface="Montserrat"/>
                        </a:rPr>
                        <a:t>Planning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5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3"/>
                        </a:lnSpc>
                        <a:defRPr/>
                      </a:pPr>
                      <a:r>
                        <a:rPr lang="en-US" sz="2495">
                          <a:solidFill>
                            <a:srgbClr val="FFFFFF"/>
                          </a:solidFill>
                          <a:latin typeface="Montserrat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515"/>
                    </a:solidFill>
                  </a:tcPr>
                </a:tc>
              </a:tr>
              <a:tr h="10243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3"/>
                        </a:lnSpc>
                        <a:defRPr/>
                      </a:pPr>
                      <a:r>
                        <a:rPr lang="en-US" sz="2495">
                          <a:solidFill>
                            <a:srgbClr val="FFFFFF"/>
                          </a:solidFill>
                          <a:latin typeface="Montserrat"/>
                        </a:rPr>
                        <a:t>Data Pulling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5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3"/>
                        </a:lnSpc>
                        <a:defRPr/>
                      </a:pPr>
                      <a:r>
                        <a:rPr lang="en-US" sz="2495">
                          <a:solidFill>
                            <a:srgbClr val="FFFFFF"/>
                          </a:solidFill>
                          <a:latin typeface="Montserrat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515"/>
                    </a:solidFill>
                  </a:tcPr>
                </a:tc>
              </a:tr>
              <a:tr h="10243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3"/>
                        </a:lnSpc>
                        <a:defRPr/>
                      </a:pPr>
                      <a:r>
                        <a:rPr lang="en-US" sz="2495">
                          <a:solidFill>
                            <a:srgbClr val="FFFFFF"/>
                          </a:solidFill>
                          <a:latin typeface="Montserrat"/>
                        </a:rPr>
                        <a:t>Preprocessing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5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3"/>
                        </a:lnSpc>
                        <a:defRPr/>
                      </a:pPr>
                      <a:r>
                        <a:rPr lang="en-US" sz="2495">
                          <a:solidFill>
                            <a:srgbClr val="FFFFFF"/>
                          </a:solidFill>
                          <a:latin typeface="Montserrat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515"/>
                    </a:solidFill>
                  </a:tcPr>
                </a:tc>
              </a:tr>
              <a:tr h="10243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3"/>
                        </a:lnSpc>
                        <a:defRPr/>
                      </a:pPr>
                      <a:r>
                        <a:rPr lang="en-US" sz="2495">
                          <a:solidFill>
                            <a:srgbClr val="FFFFFF"/>
                          </a:solidFill>
                          <a:latin typeface="Montserrat"/>
                        </a:rPr>
                        <a:t>Conceptual Design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5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3"/>
                        </a:lnSpc>
                        <a:defRPr/>
                      </a:pPr>
                      <a:r>
                        <a:rPr lang="en-US" sz="2495">
                          <a:solidFill>
                            <a:srgbClr val="FFFFFF"/>
                          </a:solidFill>
                          <a:latin typeface="Montserrat"/>
                        </a:rPr>
                        <a:t>5-8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515"/>
                    </a:solidFill>
                  </a:tcPr>
                </a:tc>
              </a:tr>
              <a:tr h="135945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3"/>
                        </a:lnSpc>
                        <a:defRPr/>
                      </a:pPr>
                      <a:r>
                        <a:rPr lang="en-US" sz="2495">
                          <a:solidFill>
                            <a:srgbClr val="FFFFFF"/>
                          </a:solidFill>
                          <a:latin typeface="Montserrat"/>
                        </a:rPr>
                        <a:t>Implementing Design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5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3"/>
                        </a:lnSpc>
                        <a:defRPr/>
                      </a:pPr>
                      <a:r>
                        <a:rPr lang="en-US" sz="2495">
                          <a:solidFill>
                            <a:srgbClr val="FFFFFF"/>
                          </a:solidFill>
                          <a:latin typeface="Montserrat"/>
                        </a:rPr>
                        <a:t>8-13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515"/>
                    </a:solidFill>
                  </a:tcPr>
                </a:tc>
              </a:tr>
              <a:tr h="102437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3"/>
                        </a:lnSpc>
                        <a:defRPr/>
                      </a:pPr>
                      <a:r>
                        <a:rPr lang="en-US" sz="2495">
                          <a:solidFill>
                            <a:srgbClr val="FFFFFF"/>
                          </a:solidFill>
                          <a:latin typeface="Montserrat"/>
                        </a:rPr>
                        <a:t>Presentation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515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3"/>
                        </a:lnSpc>
                        <a:defRPr/>
                      </a:pPr>
                      <a:r>
                        <a:rPr lang="en-US" sz="2495">
                          <a:solidFill>
                            <a:srgbClr val="FFFFFF"/>
                          </a:solidFill>
                          <a:latin typeface="Montserrat"/>
                        </a:rPr>
                        <a:t>14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1515"/>
                    </a:solidFill>
                  </a:tcPr>
                </a:tc>
              </a:tr>
            </a:tbl>
          </a:graphicData>
        </a:graphic>
      </p:graphicFrame>
      <p:sp>
        <p:nvSpPr>
          <p:cNvPr name="TextBox 7" id="7"/>
          <p:cNvSpPr txBox="true"/>
          <p:nvPr/>
        </p:nvSpPr>
        <p:spPr>
          <a:xfrm rot="0">
            <a:off x="435819" y="582580"/>
            <a:ext cx="3669081" cy="1610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CF0001"/>
                </a:solidFill>
                <a:latin typeface="Bebas Neue Bold"/>
              </a:rPr>
              <a:t>2. TIMELINE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51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47962" y="886354"/>
            <a:ext cx="16792075" cy="8514292"/>
          </a:xfrm>
          <a:custGeom>
            <a:avLst/>
            <a:gdLst/>
            <a:ahLst/>
            <a:cxnLst/>
            <a:rect r="r" b="b" t="t" l="l"/>
            <a:pathLst>
              <a:path h="8514292" w="16792075">
                <a:moveTo>
                  <a:pt x="0" y="0"/>
                </a:moveTo>
                <a:lnTo>
                  <a:pt x="16792076" y="0"/>
                </a:lnTo>
                <a:lnTo>
                  <a:pt x="16792076" y="8514292"/>
                </a:lnTo>
                <a:lnTo>
                  <a:pt x="0" y="85142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699" r="0" b="-1569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24435" y="2744183"/>
            <a:ext cx="14639130" cy="6656463"/>
            <a:chOff x="0" y="0"/>
            <a:chExt cx="19518840" cy="887528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20816" cy="8875284"/>
            </a:xfrm>
            <a:custGeom>
              <a:avLst/>
              <a:gdLst/>
              <a:ahLst/>
              <a:cxnLst/>
              <a:rect r="r" b="b" t="t" l="l"/>
              <a:pathLst>
                <a:path h="8875284" w="5720816">
                  <a:moveTo>
                    <a:pt x="0" y="0"/>
                  </a:moveTo>
                  <a:lnTo>
                    <a:pt x="5720816" y="0"/>
                  </a:lnTo>
                  <a:lnTo>
                    <a:pt x="5720816" y="8875284"/>
                  </a:lnTo>
                  <a:lnTo>
                    <a:pt x="0" y="8875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5720816" y="0"/>
              <a:ext cx="6285481" cy="8875284"/>
            </a:xfrm>
            <a:custGeom>
              <a:avLst/>
              <a:gdLst/>
              <a:ahLst/>
              <a:cxnLst/>
              <a:rect r="r" b="b" t="t" l="l"/>
              <a:pathLst>
                <a:path h="8875284" w="6285481">
                  <a:moveTo>
                    <a:pt x="0" y="0"/>
                  </a:moveTo>
                  <a:lnTo>
                    <a:pt x="6285480" y="0"/>
                  </a:lnTo>
                  <a:lnTo>
                    <a:pt x="6285480" y="8875284"/>
                  </a:lnTo>
                  <a:lnTo>
                    <a:pt x="0" y="8875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833" t="0" r="-833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2006296" y="0"/>
              <a:ext cx="7512543" cy="8875284"/>
            </a:xfrm>
            <a:custGeom>
              <a:avLst/>
              <a:gdLst/>
              <a:ahLst/>
              <a:cxnLst/>
              <a:rect r="r" b="b" t="t" l="l"/>
              <a:pathLst>
                <a:path h="8875284" w="7512543">
                  <a:moveTo>
                    <a:pt x="0" y="0"/>
                  </a:moveTo>
                  <a:lnTo>
                    <a:pt x="7512544" y="0"/>
                  </a:lnTo>
                  <a:lnTo>
                    <a:pt x="7512544" y="8875284"/>
                  </a:lnTo>
                  <a:lnTo>
                    <a:pt x="0" y="88752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1876377"/>
            <a:ext cx="5695801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Montserrat Bold"/>
              </a:rPr>
              <a:t>1. Project Structure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7962" y="753004"/>
            <a:ext cx="4560718" cy="1199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>
                <a:solidFill>
                  <a:srgbClr val="CF0001"/>
                </a:solidFill>
                <a:latin typeface="Bebas Neue Bold"/>
              </a:rPr>
              <a:t>II.METHODOLOGY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DAGGT-0x9BM</dc:identifier>
  <dcterms:modified xsi:type="dcterms:W3CDTF">2011-08-01T06:04:30Z</dcterms:modified>
  <cp:revision>1</cp:revision>
  <dc:title>Unlimited movies, TV shows and more</dc:title>
</cp:coreProperties>
</file>